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37"/>
  </p:notesMasterIdLst>
  <p:sldIdLst>
    <p:sldId id="256" r:id="rId2"/>
    <p:sldId id="376" r:id="rId3"/>
    <p:sldId id="390" r:id="rId4"/>
    <p:sldId id="391" r:id="rId5"/>
    <p:sldId id="392" r:id="rId6"/>
    <p:sldId id="393" r:id="rId7"/>
    <p:sldId id="394" r:id="rId8"/>
    <p:sldId id="350" r:id="rId9"/>
    <p:sldId id="351" r:id="rId10"/>
    <p:sldId id="395" r:id="rId11"/>
    <p:sldId id="354" r:id="rId12"/>
    <p:sldId id="396" r:id="rId13"/>
    <p:sldId id="397" r:id="rId14"/>
    <p:sldId id="398" r:id="rId15"/>
    <p:sldId id="399" r:id="rId16"/>
    <p:sldId id="384" r:id="rId17"/>
    <p:sldId id="400" r:id="rId18"/>
    <p:sldId id="356" r:id="rId19"/>
    <p:sldId id="401" r:id="rId20"/>
    <p:sldId id="402" r:id="rId21"/>
    <p:sldId id="403" r:id="rId22"/>
    <p:sldId id="408" r:id="rId23"/>
    <p:sldId id="375" r:id="rId24"/>
    <p:sldId id="378" r:id="rId25"/>
    <p:sldId id="379" r:id="rId26"/>
    <p:sldId id="385" r:id="rId27"/>
    <p:sldId id="382" r:id="rId28"/>
    <p:sldId id="387" r:id="rId29"/>
    <p:sldId id="388" r:id="rId30"/>
    <p:sldId id="405" r:id="rId31"/>
    <p:sldId id="410" r:id="rId32"/>
    <p:sldId id="357" r:id="rId33"/>
    <p:sldId id="358" r:id="rId34"/>
    <p:sldId id="371" r:id="rId35"/>
    <p:sldId id="374" r:id="rId36"/>
  </p:sldIdLst>
  <p:sldSz cx="9144000" cy="5143500" type="screen16x9"/>
  <p:notesSz cx="6858000" cy="9144000"/>
  <p:embeddedFontLst>
    <p:embeddedFont>
      <p:font typeface="Alata" panose="02020500000000000000" charset="0"/>
      <p:regular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Montserrat Light" panose="00000400000000000000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D7"/>
    <a:srgbClr val="F8DCC4"/>
    <a:srgbClr val="C4DAFC"/>
    <a:srgbClr val="2F4A8A"/>
    <a:srgbClr val="C01C2D"/>
    <a:srgbClr val="000000"/>
    <a:srgbClr val="2E4A8A"/>
    <a:srgbClr val="4975B3"/>
    <a:srgbClr val="8196B7"/>
    <a:srgbClr val="497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871D4E-FF41-4774-86C2-120BA20ED30F}">
  <a:tblStyle styleId="{68871D4E-FF41-4774-86C2-120BA20ED3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4" autoAdjust="0"/>
    <p:restoredTop sz="74898" autoAdjust="0"/>
  </p:normalViewPr>
  <p:slideViewPr>
    <p:cSldViewPr snapToGrid="0">
      <p:cViewPr varScale="1">
        <p:scale>
          <a:sx n="82" d="100"/>
          <a:sy n="82" d="100"/>
        </p:scale>
        <p:origin x="103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87D3FDB8-17E0-87C5-C6EB-F7FE2A79A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>
            <a:extLst>
              <a:ext uri="{FF2B5EF4-FFF2-40B4-BE49-F238E27FC236}">
                <a16:creationId xmlns:a16="http://schemas.microsoft.com/office/drawing/2014/main" id="{BEBD8CE1-403C-ABE3-5A68-B479978801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>
            <a:extLst>
              <a:ext uri="{FF2B5EF4-FFF2-40B4-BE49-F238E27FC236}">
                <a16:creationId xmlns:a16="http://schemas.microsoft.com/office/drawing/2014/main" id="{755D2E88-A11C-835E-BB0D-D41CE9B2FA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Such universal processing of the signals can unify the reconstruction algorithm and the AI model that detect diseases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48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70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96099667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96099667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691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59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714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850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60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596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8535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601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>
          <a:extLst>
            <a:ext uri="{FF2B5EF4-FFF2-40B4-BE49-F238E27FC236}">
              <a16:creationId xmlns:a16="http://schemas.microsoft.com/office/drawing/2014/main" id="{490FCC2B-8C1E-5E27-B0D4-507F6152A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960996673_0_598:notes">
            <a:extLst>
              <a:ext uri="{FF2B5EF4-FFF2-40B4-BE49-F238E27FC236}">
                <a16:creationId xmlns:a16="http://schemas.microsoft.com/office/drawing/2014/main" id="{7172006F-9B1A-981A-EFC3-2F74AFCA44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960996673_0_598:notes">
            <a:extLst>
              <a:ext uri="{FF2B5EF4-FFF2-40B4-BE49-F238E27FC236}">
                <a16:creationId xmlns:a16="http://schemas.microsoft.com/office/drawing/2014/main" id="{43A68607-37DA-2DE6-D8D9-5D519F5D2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758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229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265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>
          <a:extLst>
            <a:ext uri="{FF2B5EF4-FFF2-40B4-BE49-F238E27FC236}">
              <a16:creationId xmlns:a16="http://schemas.microsoft.com/office/drawing/2014/main" id="{123D312A-711F-32F4-BE1E-D163DE311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960996673_0_598:notes">
            <a:extLst>
              <a:ext uri="{FF2B5EF4-FFF2-40B4-BE49-F238E27FC236}">
                <a16:creationId xmlns:a16="http://schemas.microsoft.com/office/drawing/2014/main" id="{DBD32127-25F6-686B-0466-EF54860E3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960996673_0_598:notes">
            <a:extLst>
              <a:ext uri="{FF2B5EF4-FFF2-40B4-BE49-F238E27FC236}">
                <a16:creationId xmlns:a16="http://schemas.microsoft.com/office/drawing/2014/main" id="{A3515083-B4D5-B6D7-02FE-4A0798F2D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接下來我會更詳細的介紹我們的模型。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208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A96D5C9C-DC70-48D7-E893-786BCB10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>
            <a:extLst>
              <a:ext uri="{FF2B5EF4-FFF2-40B4-BE49-F238E27FC236}">
                <a16:creationId xmlns:a16="http://schemas.microsoft.com/office/drawing/2014/main" id="{229DDB1D-5A96-943D-769E-108BF11025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>
            <a:extLst>
              <a:ext uri="{FF2B5EF4-FFF2-40B4-BE49-F238E27FC236}">
                <a16:creationId xmlns:a16="http://schemas.microsoft.com/office/drawing/2014/main" id="{D27A5A73-9E18-4BC5-8ECB-170B8D232B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一般的</a:t>
            </a:r>
            <a:r>
              <a:rPr lang="en-US" altLang="zh-TW" dirty="0"/>
              <a:t>ECG</a:t>
            </a:r>
            <a:r>
              <a:rPr lang="zh-TW" altLang="en-US" dirty="0"/>
              <a:t>模型都是吃乖乖照順序排好隊的導程，例如</a:t>
            </a:r>
            <a:r>
              <a:rPr lang="en-US" altLang="zh-TW" dirty="0"/>
              <a:t>12</a:t>
            </a:r>
            <a:r>
              <a:rPr lang="zh-TW" altLang="en-US" dirty="0"/>
              <a:t>導的模型輸入就會是固定</a:t>
            </a:r>
            <a:r>
              <a:rPr lang="en-US" altLang="zh-TW" dirty="0"/>
              <a:t>1~12</a:t>
            </a:r>
            <a:r>
              <a:rPr lang="zh-TW" altLang="en-US" dirty="0"/>
              <a:t>的順序，所以模型可以依照順序來知道這個訊號是哪一導，但我們為了訓練模型不要依賴順序，而是要直接從波型當中推測出導極位置，所以我們在輸入的地方做了點巧思。導程順序會是打亂的，導程數目也是隨機的從</a:t>
            </a:r>
            <a:r>
              <a:rPr lang="en-US" altLang="zh-TW" dirty="0"/>
              <a:t>N</a:t>
            </a:r>
            <a:r>
              <a:rPr lang="zh-TW" altLang="en-US" dirty="0"/>
              <a:t>導當中抽</a:t>
            </a:r>
            <a:r>
              <a:rPr lang="en-US" altLang="zh-TW" dirty="0"/>
              <a:t>K</a:t>
            </a:r>
            <a:r>
              <a:rPr lang="zh-TW" altLang="en-US" dirty="0"/>
              <a:t>導。舉例來說當我們使用標準</a:t>
            </a:r>
            <a:r>
              <a:rPr lang="en-US" altLang="zh-TW" dirty="0"/>
              <a:t>12</a:t>
            </a:r>
            <a:r>
              <a:rPr lang="zh-TW" altLang="en-US" dirty="0"/>
              <a:t>導的</a:t>
            </a:r>
            <a:r>
              <a:rPr lang="en-US" altLang="zh-TW" dirty="0"/>
              <a:t>dataset</a:t>
            </a:r>
            <a:r>
              <a:rPr lang="zh-TW" altLang="en-US" dirty="0"/>
              <a:t>時，可能抽到輸入是</a:t>
            </a:r>
            <a:r>
              <a:rPr lang="en-US" altLang="zh-TW" dirty="0"/>
              <a:t>I, II, V2, </a:t>
            </a:r>
            <a:r>
              <a:rPr lang="zh-TW" altLang="en-US" dirty="0"/>
              <a:t>或是 </a:t>
            </a:r>
            <a:r>
              <a:rPr lang="en-US" altLang="zh-TW" dirty="0" err="1"/>
              <a:t>avf</a:t>
            </a:r>
            <a:r>
              <a:rPr lang="en-US" altLang="zh-TW" dirty="0"/>
              <a:t>, III, V6</a:t>
            </a:r>
            <a:r>
              <a:rPr lang="zh-TW" altLang="en-US" dirty="0"/>
              <a:t>導程等等，當然我們也可以抽</a:t>
            </a:r>
            <a:r>
              <a:rPr lang="en-US" altLang="zh-TW" dirty="0"/>
              <a:t>4</a:t>
            </a:r>
            <a:r>
              <a:rPr lang="zh-TW" altLang="en-US" dirty="0"/>
              <a:t>導、</a:t>
            </a:r>
            <a:r>
              <a:rPr lang="en-US" altLang="zh-TW" dirty="0"/>
              <a:t>5</a:t>
            </a:r>
            <a:r>
              <a:rPr lang="zh-TW" altLang="en-US" dirty="0"/>
              <a:t>導都可以，當我們使用更多導程的資料例如</a:t>
            </a:r>
            <a:r>
              <a:rPr lang="en-US" altLang="zh-TW" dirty="0"/>
              <a:t>Body Surface Potential Mapping</a:t>
            </a:r>
            <a:r>
              <a:rPr lang="zh-TW" altLang="en-US" dirty="0"/>
              <a:t>，我們則會從</a:t>
            </a:r>
            <a:r>
              <a:rPr lang="en-US" altLang="zh-TW" dirty="0"/>
              <a:t>35</a:t>
            </a:r>
            <a:r>
              <a:rPr lang="zh-TW" altLang="en-US" dirty="0"/>
              <a:t>導或是更多導當中來抽。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98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B9C43FBF-C2C2-1713-A4E1-C39196BD7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>
            <a:extLst>
              <a:ext uri="{FF2B5EF4-FFF2-40B4-BE49-F238E27FC236}">
                <a16:creationId xmlns:a16="http://schemas.microsoft.com/office/drawing/2014/main" id="{E3F7B643-F0C4-09B3-ED43-CD99E007F0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>
            <a:extLst>
              <a:ext uri="{FF2B5EF4-FFF2-40B4-BE49-F238E27FC236}">
                <a16:creationId xmlns:a16="http://schemas.microsoft.com/office/drawing/2014/main" id="{9B32208F-18C9-D957-E71D-BE5BDA883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輸入接下來就會做</a:t>
            </a:r>
            <a:r>
              <a:rPr lang="en-US" altLang="zh-TW" dirty="0"/>
              <a:t>Spatiotemporal </a:t>
            </a:r>
            <a:r>
              <a:rPr lang="en-US" altLang="zh-TW" dirty="0" err="1"/>
              <a:t>patchifying</a:t>
            </a:r>
            <a:r>
              <a:rPr lang="en-US" altLang="zh-TW" dirty="0"/>
              <a:t>, </a:t>
            </a:r>
            <a:r>
              <a:rPr lang="zh-TW" altLang="en-US" dirty="0"/>
              <a:t>切成一塊一塊的，經過</a:t>
            </a:r>
            <a:r>
              <a:rPr lang="en-US" altLang="zh-TW" dirty="0"/>
              <a:t>masking </a:t>
            </a:r>
            <a:r>
              <a:rPr lang="zh-TW" altLang="en-US" dirty="0"/>
              <a:t>之後，丟進</a:t>
            </a:r>
            <a:r>
              <a:rPr lang="en-US" altLang="zh-TW" dirty="0"/>
              <a:t>Transformer</a:t>
            </a:r>
            <a:r>
              <a:rPr lang="zh-TW" altLang="en-US" dirty="0"/>
              <a:t>裡面，從</a:t>
            </a:r>
            <a:r>
              <a:rPr lang="en-US" altLang="zh-TW" dirty="0"/>
              <a:t>Transformer</a:t>
            </a:r>
            <a:r>
              <a:rPr lang="zh-TW" altLang="en-US" dirty="0"/>
              <a:t>裡面出來的</a:t>
            </a:r>
            <a:r>
              <a:rPr lang="en-US" altLang="zh-TW" dirty="0"/>
              <a:t>latent representation (</a:t>
            </a:r>
            <a:r>
              <a:rPr lang="zh-TW" altLang="en-US" dirty="0"/>
              <a:t>可以想像成解讀過後的訊號</a:t>
            </a:r>
            <a:r>
              <a:rPr lang="en-US" altLang="zh-TW" dirty="0"/>
              <a:t>feature)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以下刪掉</a:t>
            </a:r>
            <a:r>
              <a:rPr lang="en-US" altLang="zh-TW" dirty="0"/>
              <a:t>)</a:t>
            </a:r>
            <a:r>
              <a:rPr lang="zh-TW" altLang="en-US" dirty="0"/>
              <a:t> 其數量會跟導程數成正比，如果</a:t>
            </a:r>
            <a:r>
              <a:rPr lang="en-US" altLang="zh-TW" dirty="0"/>
              <a:t>input</a:t>
            </a:r>
            <a:r>
              <a:rPr lang="zh-TW" altLang="en-US" dirty="0"/>
              <a:t>的導程數變</a:t>
            </a:r>
            <a:r>
              <a:rPr lang="en-US" altLang="zh-TW" dirty="0"/>
              <a:t>2</a:t>
            </a:r>
            <a:r>
              <a:rPr lang="zh-TW" altLang="en-US" dirty="0"/>
              <a:t>倍，中間這些方塊的數量也會變兩倍。但後面的模型需要一致的</a:t>
            </a:r>
            <a:r>
              <a:rPr lang="en-US" altLang="zh-TW" dirty="0"/>
              <a:t>dimension</a:t>
            </a:r>
            <a:r>
              <a:rPr lang="zh-TW" altLang="en-US" dirty="0"/>
              <a:t>，所以我們這邊就把每個時間窗的</a:t>
            </a:r>
            <a:r>
              <a:rPr lang="en-US" altLang="zh-TW" dirty="0"/>
              <a:t>patch</a:t>
            </a:r>
            <a:r>
              <a:rPr lang="zh-TW" altLang="en-US" dirty="0"/>
              <a:t>的</a:t>
            </a:r>
            <a:r>
              <a:rPr lang="en-US" altLang="zh-TW" dirty="0"/>
              <a:t>feature</a:t>
            </a:r>
            <a:r>
              <a:rPr lang="zh-TW" altLang="en-US" dirty="0"/>
              <a:t>加在一起平均。用以達到應對不同輸入導程數量的挑戰。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50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2AF11270-C103-9B41-B6CB-4DC69341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>
            <a:extLst>
              <a:ext uri="{FF2B5EF4-FFF2-40B4-BE49-F238E27FC236}">
                <a16:creationId xmlns:a16="http://schemas.microsoft.com/office/drawing/2014/main" id="{1CF1BF21-8446-7AC5-E150-4BE75800A2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>
            <a:extLst>
              <a:ext uri="{FF2B5EF4-FFF2-40B4-BE49-F238E27FC236}">
                <a16:creationId xmlns:a16="http://schemas.microsoft.com/office/drawing/2014/main" id="{2DD1F1C8-D88A-E72A-2E09-721C5B4698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經過</a:t>
            </a:r>
            <a:r>
              <a:rPr lang="en-US" altLang="zh-TW" dirty="0"/>
              <a:t>encoder</a:t>
            </a:r>
            <a:r>
              <a:rPr lang="zh-TW" altLang="en-US" dirty="0"/>
              <a:t>之後，我們會得到</a:t>
            </a:r>
            <a:r>
              <a:rPr lang="en-US" altLang="zh-TW" dirty="0"/>
              <a:t>”</a:t>
            </a:r>
            <a:r>
              <a:rPr lang="zh-TW" altLang="en-US" dirty="0"/>
              <a:t>中立</a:t>
            </a:r>
            <a:r>
              <a:rPr lang="en-US" altLang="zh-TW" dirty="0"/>
              <a:t>”</a:t>
            </a:r>
            <a:r>
              <a:rPr lang="zh-TW" altLang="en-US" dirty="0"/>
              <a:t>視角的 </a:t>
            </a:r>
            <a:r>
              <a:rPr lang="en-US" altLang="zh-TW" dirty="0"/>
              <a:t>latent representation</a:t>
            </a:r>
            <a:r>
              <a:rPr lang="zh-TW" altLang="en-US" dirty="0"/>
              <a:t>，再用</a:t>
            </a:r>
            <a:r>
              <a:rPr lang="en-US" altLang="zh-TW" dirty="0"/>
              <a:t>decoder</a:t>
            </a:r>
            <a:r>
              <a:rPr lang="zh-TW" altLang="en-US" dirty="0"/>
              <a:t> 投影成想要的導程。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022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9F624390-C626-D6FF-F38E-A5E92A5D0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>
            <a:extLst>
              <a:ext uri="{FF2B5EF4-FFF2-40B4-BE49-F238E27FC236}">
                <a16:creationId xmlns:a16="http://schemas.microsoft.com/office/drawing/2014/main" id="{4D4AF829-D799-2887-DC85-FC6F14D17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>
            <a:extLst>
              <a:ext uri="{FF2B5EF4-FFF2-40B4-BE49-F238E27FC236}">
                <a16:creationId xmlns:a16="http://schemas.microsoft.com/office/drawing/2014/main" id="{EA8096C5-899D-932F-6E71-45791AEABE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可以想像成原本我們有一個物體</a:t>
            </a:r>
            <a:r>
              <a:rPr lang="en-US" altLang="zh-TW" dirty="0"/>
              <a:t>3D</a:t>
            </a:r>
            <a:r>
              <a:rPr lang="zh-TW" altLang="en-US" dirty="0"/>
              <a:t>的完整資訊，然後我們選定一個想要的拍照角度，拍一張照變成</a:t>
            </a:r>
            <a:r>
              <a:rPr lang="en-US" altLang="zh-TW" dirty="0"/>
              <a:t>2D</a:t>
            </a:r>
            <a:r>
              <a:rPr lang="zh-TW" altLang="en-US" dirty="0"/>
              <a:t>影像。原本的</a:t>
            </a:r>
            <a:r>
              <a:rPr lang="en-US" altLang="zh-TW" dirty="0"/>
              <a:t>latent</a:t>
            </a:r>
            <a:r>
              <a:rPr lang="zh-TW" altLang="en-US" dirty="0"/>
              <a:t> </a:t>
            </a:r>
            <a:r>
              <a:rPr lang="en-US" altLang="zh-TW" dirty="0"/>
              <a:t>representation</a:t>
            </a:r>
            <a:r>
              <a:rPr lang="zh-TW" altLang="en-US" dirty="0"/>
              <a:t>包含完整的心臟資訊，那</a:t>
            </a:r>
            <a:r>
              <a:rPr lang="en-US" altLang="zh-TW" dirty="0"/>
              <a:t>decoder</a:t>
            </a:r>
            <a:r>
              <a:rPr lang="zh-TW" altLang="en-US" dirty="0"/>
              <a:t>會再用</a:t>
            </a:r>
            <a:r>
              <a:rPr lang="en-US" altLang="zh-TW" dirty="0"/>
              <a:t>12</a:t>
            </a:r>
            <a:r>
              <a:rPr lang="zh-TW" altLang="en-US" dirty="0"/>
              <a:t>個不同的角度去解讀，得到</a:t>
            </a:r>
            <a:r>
              <a:rPr lang="en-US" altLang="zh-TW" dirty="0"/>
              <a:t>12</a:t>
            </a:r>
            <a:r>
              <a:rPr lang="zh-TW" altLang="en-US" dirty="0"/>
              <a:t>個導程的投影量。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5315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8FC8922B-9310-1FB1-5E0B-058A4BB95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>
            <a:extLst>
              <a:ext uri="{FF2B5EF4-FFF2-40B4-BE49-F238E27FC236}">
                <a16:creationId xmlns:a16="http://schemas.microsoft.com/office/drawing/2014/main" id="{9FADD6BF-19B8-D964-A372-02C2C573FA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>
            <a:extLst>
              <a:ext uri="{FF2B5EF4-FFF2-40B4-BE49-F238E27FC236}">
                <a16:creationId xmlns:a16="http://schemas.microsoft.com/office/drawing/2014/main" id="{BC286749-F000-2B3A-E42D-73DD56161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再稍微更詳細講一下我們三個訓練目標，第一個， </a:t>
            </a:r>
            <a:r>
              <a:rPr lang="en-US" altLang="zh-TW" dirty="0"/>
              <a:t>generative learning</a:t>
            </a:r>
            <a:r>
              <a:rPr lang="zh-TW" altLang="en-US" dirty="0"/>
              <a:t>，會把資料一部分導程的抽掉，用模型看的到的導程去推測出那些他沒看到的導程，舉例我們從</a:t>
            </a:r>
            <a:r>
              <a:rPr lang="en-US" altLang="zh-TW" dirty="0"/>
              <a:t>12</a:t>
            </a:r>
            <a:r>
              <a:rPr lang="zh-TW" altLang="en-US" dirty="0"/>
              <a:t>導裡面丟</a:t>
            </a:r>
            <a:r>
              <a:rPr lang="en-US" altLang="zh-TW" dirty="0"/>
              <a:t>3</a:t>
            </a:r>
            <a:r>
              <a:rPr lang="zh-TW" altLang="en-US" dirty="0"/>
              <a:t>導進去，希望模型推測出其他沒看到的</a:t>
            </a:r>
            <a:r>
              <a:rPr lang="en-US" altLang="zh-TW" dirty="0"/>
              <a:t>9</a:t>
            </a:r>
            <a:r>
              <a:rPr lang="zh-TW" altLang="en-US" dirty="0"/>
              <a:t>導。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766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434797DA-68B6-8B0B-0F91-A7B4E9FFB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>
            <a:extLst>
              <a:ext uri="{FF2B5EF4-FFF2-40B4-BE49-F238E27FC236}">
                <a16:creationId xmlns:a16="http://schemas.microsoft.com/office/drawing/2014/main" id="{6F2706D5-FC1B-F7BD-5DA7-6312E9F1F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>
            <a:extLst>
              <a:ext uri="{FF2B5EF4-FFF2-40B4-BE49-F238E27FC236}">
                <a16:creationId xmlns:a16="http://schemas.microsoft.com/office/drawing/2014/main" id="{692D0322-ADBF-A93D-A5D2-1C192EFCE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第二個訓練目標是</a:t>
            </a:r>
            <a:r>
              <a:rPr lang="en-US" altLang="zh-TW" dirty="0"/>
              <a:t>contrastive learning</a:t>
            </a:r>
            <a:r>
              <a:rPr lang="zh-TW" altLang="en-US" dirty="0"/>
              <a:t>，如果是從同一資料抽出來的不同導程組合，我們會定義成</a:t>
            </a:r>
            <a:r>
              <a:rPr lang="en-US" altLang="zh-TW" dirty="0"/>
              <a:t>positive pair </a:t>
            </a:r>
            <a:r>
              <a:rPr lang="zh-TW" altLang="en-US" dirty="0"/>
              <a:t>，也就是</a:t>
            </a:r>
            <a:r>
              <a:rPr lang="en-US" altLang="zh-TW" dirty="0"/>
              <a:t>encode</a:t>
            </a:r>
            <a:r>
              <a:rPr lang="zh-TW" altLang="en-US" dirty="0"/>
              <a:t>出來應該要長的像的，那如果是從不同筆資料抽出來的，就是</a:t>
            </a:r>
            <a:r>
              <a:rPr lang="en-US" altLang="zh-TW" dirty="0"/>
              <a:t>negative pair</a:t>
            </a:r>
            <a:r>
              <a:rPr lang="zh-TW" altLang="en-US" dirty="0"/>
              <a:t>，也就是</a:t>
            </a:r>
            <a:r>
              <a:rPr lang="en-US" altLang="zh-TW" dirty="0"/>
              <a:t>encode</a:t>
            </a:r>
            <a:r>
              <a:rPr lang="zh-TW" altLang="en-US" dirty="0"/>
              <a:t>出來應該要長的不像。舉例來說這病患</a:t>
            </a:r>
            <a:r>
              <a:rPr lang="en-US" altLang="zh-TW" dirty="0"/>
              <a:t>A</a:t>
            </a:r>
            <a:r>
              <a:rPr lang="zh-TW" altLang="en-US" dirty="0"/>
              <a:t>先抽出</a:t>
            </a:r>
            <a:r>
              <a:rPr lang="en-US" altLang="zh-TW" dirty="0"/>
              <a:t>I, AVF, V1, </a:t>
            </a:r>
            <a:r>
              <a:rPr lang="zh-TW" altLang="en-US" dirty="0"/>
              <a:t>這三導，再來另一個抽法</a:t>
            </a:r>
            <a:r>
              <a:rPr lang="en-US" altLang="zh-TW" dirty="0"/>
              <a:t>II, III, V4, </a:t>
            </a:r>
            <a:r>
              <a:rPr lang="zh-TW" altLang="en-US" dirty="0"/>
              <a:t>這兩個</a:t>
            </a:r>
            <a:r>
              <a:rPr lang="en-US" altLang="zh-TW" dirty="0"/>
              <a:t>encode</a:t>
            </a:r>
            <a:r>
              <a:rPr lang="zh-TW" altLang="en-US" dirty="0"/>
              <a:t>出來應該要越接近越好。反之跟病患</a:t>
            </a:r>
            <a:r>
              <a:rPr lang="en-US" altLang="zh-TW" dirty="0"/>
              <a:t>B</a:t>
            </a:r>
            <a:r>
              <a:rPr lang="zh-TW" altLang="en-US" dirty="0"/>
              <a:t>抽出來的資料則是要離越遠越好。我們想要達到的就是，不管我們心臟是用甚麼角度去看，</a:t>
            </a:r>
            <a:r>
              <a:rPr lang="en-US" altLang="zh-TW" dirty="0"/>
              <a:t>model</a:t>
            </a:r>
            <a:r>
              <a:rPr lang="zh-TW" altLang="en-US" dirty="0"/>
              <a:t>得到的</a:t>
            </a:r>
            <a:r>
              <a:rPr lang="en-US" altLang="zh-TW" dirty="0"/>
              <a:t>feature</a:t>
            </a:r>
            <a:r>
              <a:rPr lang="zh-TW" altLang="en-US" dirty="0"/>
              <a:t>都是類似的。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4339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3F2E77C8-36C5-3498-B1CE-C9A763684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>
            <a:extLst>
              <a:ext uri="{FF2B5EF4-FFF2-40B4-BE49-F238E27FC236}">
                <a16:creationId xmlns:a16="http://schemas.microsoft.com/office/drawing/2014/main" id="{800C5F58-81A1-9FF1-5866-DABDBA4E01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>
            <a:extLst>
              <a:ext uri="{FF2B5EF4-FFF2-40B4-BE49-F238E27FC236}">
                <a16:creationId xmlns:a16="http://schemas.microsoft.com/office/drawing/2014/main" id="{095FC9AC-52A4-F77F-3AC3-CFB6F29EF2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最後，為了強化模型分辨導程位置的能力，我們再額外加了讓模型輸出導程的方向向量的值，也就是對每一導輸入，會輸出</a:t>
            </a:r>
            <a:r>
              <a:rPr lang="en-US" altLang="zh-TW" dirty="0"/>
              <a:t>(x, y, z)</a:t>
            </a:r>
            <a:r>
              <a:rPr lang="zh-TW" altLang="en-US" dirty="0"/>
              <a:t>三個值，代表她推測這一段波形是來自哪個方向的導程。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78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>
          <a:extLst>
            <a:ext uri="{FF2B5EF4-FFF2-40B4-BE49-F238E27FC236}">
              <a16:creationId xmlns:a16="http://schemas.microsoft.com/office/drawing/2014/main" id="{490FCC2B-8C1E-5E27-B0D4-507F6152A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960996673_0_598:notes">
            <a:extLst>
              <a:ext uri="{FF2B5EF4-FFF2-40B4-BE49-F238E27FC236}">
                <a16:creationId xmlns:a16="http://schemas.microsoft.com/office/drawing/2014/main" id="{7172006F-9B1A-981A-EFC3-2F74AFCA44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960996673_0_598:notes">
            <a:extLst>
              <a:ext uri="{FF2B5EF4-FFF2-40B4-BE49-F238E27FC236}">
                <a16:creationId xmlns:a16="http://schemas.microsoft.com/office/drawing/2014/main" id="{43A68607-37DA-2DE6-D8D9-5D519F5D2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283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這是我們初步的結果，我們隨機從</a:t>
            </a:r>
            <a:r>
              <a:rPr lang="en-US" altLang="zh-TW" dirty="0"/>
              <a:t>12</a:t>
            </a:r>
            <a:r>
              <a:rPr lang="zh-TW" altLang="en-US" dirty="0"/>
              <a:t>導抽了</a:t>
            </a:r>
            <a:r>
              <a:rPr lang="en-US" altLang="zh-TW" dirty="0"/>
              <a:t>3</a:t>
            </a:r>
            <a:r>
              <a:rPr lang="zh-TW" altLang="en-US" dirty="0"/>
              <a:t>導，隨機的順序，模型也不知道是哪</a:t>
            </a:r>
            <a:r>
              <a:rPr lang="en-US" altLang="zh-TW" dirty="0"/>
              <a:t>3</a:t>
            </a:r>
            <a:r>
              <a:rPr lang="zh-TW" altLang="en-US" dirty="0"/>
              <a:t>導，然後做重建。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85358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75ADEA32-C484-A704-F060-27327687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>
            <a:extLst>
              <a:ext uri="{FF2B5EF4-FFF2-40B4-BE49-F238E27FC236}">
                <a16:creationId xmlns:a16="http://schemas.microsoft.com/office/drawing/2014/main" id="{222EA57C-F3F5-74E5-BBCE-086071BF4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>
            <a:extLst>
              <a:ext uri="{FF2B5EF4-FFF2-40B4-BE49-F238E27FC236}">
                <a16:creationId xmlns:a16="http://schemas.microsoft.com/office/drawing/2014/main" id="{3FDF5CC2-1DC4-3C42-9D9C-F4AD034E58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重建出的訊號在這張圖是藍色，標準答案是紅色。目前我們是用</a:t>
            </a:r>
            <a:r>
              <a:rPr lang="en-US" altLang="zh-TW" sz="1100" b="0" i="0" u="none" strike="noStrike" dirty="0">
                <a:solidFill>
                  <a:schemeClr val="tx2"/>
                </a:solidFill>
                <a:effectLst/>
                <a:latin typeface="Alata" panose="02020500000000000000" charset="0"/>
              </a:rPr>
              <a:t>Pearson Correlation </a:t>
            </a:r>
            <a:r>
              <a:rPr lang="en-US" altLang="zh-TW" sz="1100" dirty="0">
                <a:solidFill>
                  <a:schemeClr val="tx2"/>
                </a:solidFill>
                <a:latin typeface="Alata" panose="02020500000000000000" charset="0"/>
              </a:rPr>
              <a:t>C</a:t>
            </a:r>
            <a:r>
              <a:rPr lang="en-US" altLang="zh-TW" sz="1100" b="0" i="0" u="none" strike="noStrike" dirty="0">
                <a:solidFill>
                  <a:schemeClr val="tx2"/>
                </a:solidFill>
                <a:effectLst/>
                <a:latin typeface="Alata" panose="02020500000000000000" charset="0"/>
              </a:rPr>
              <a:t>oefficient</a:t>
            </a:r>
            <a:endParaRPr lang="en-US" altLang="zh-TW" sz="1100" b="0" dirty="0">
              <a:solidFill>
                <a:schemeClr val="tx2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相關係數</a:t>
            </a:r>
            <a:r>
              <a:rPr lang="en-US" altLang="zh-TW" dirty="0"/>
              <a:t>)</a:t>
            </a:r>
            <a:r>
              <a:rPr lang="zh-TW" altLang="en-US" dirty="0"/>
              <a:t>來計算兩個訊號之間的相似度，這個例子裡面重建出</a:t>
            </a:r>
            <a:r>
              <a:rPr lang="en-US" altLang="zh-TW" dirty="0"/>
              <a:t>V4</a:t>
            </a:r>
            <a:r>
              <a:rPr lang="zh-TW" altLang="en-US" dirty="0"/>
              <a:t>的相關係數大概是</a:t>
            </a:r>
            <a:r>
              <a:rPr lang="en-US" altLang="zh-TW" dirty="0"/>
              <a:t>0.75</a:t>
            </a:r>
            <a:r>
              <a:rPr lang="zh-TW" altLang="en-US" dirty="0"/>
              <a:t>。我們主要實驗了抽一導和三導來重建</a:t>
            </a:r>
            <a:r>
              <a:rPr lang="en-US" altLang="zh-TW" dirty="0"/>
              <a:t>12</a:t>
            </a:r>
            <a:r>
              <a:rPr lang="zh-TW" altLang="en-US" dirty="0"/>
              <a:t>導，得到的平均相關係數分別為</a:t>
            </a:r>
            <a:r>
              <a:rPr lang="en-US" altLang="zh-TW" dirty="0"/>
              <a:t>0.282</a:t>
            </a:r>
            <a:r>
              <a:rPr lang="zh-TW" altLang="en-US" dirty="0"/>
              <a:t>和</a:t>
            </a:r>
            <a:r>
              <a:rPr lang="en-US" altLang="zh-TW" dirty="0"/>
              <a:t>0.357</a:t>
            </a:r>
            <a:r>
              <a:rPr lang="zh-TW" altLang="en-US" dirty="0"/>
              <a:t>。雖然還沒有很理想，但是我們的模型還沒完全寫完仍有可以優化的地方，預期還有進步的空間。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8220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有了這樣的技術，不同的病患使用不同的</a:t>
            </a:r>
            <a:r>
              <a:rPr lang="en-US" altLang="zh-TW" dirty="0"/>
              <a:t>mobile ECG device</a:t>
            </a:r>
            <a:r>
              <a:rPr lang="zh-TW" altLang="en-US" dirty="0"/>
              <a:t>，就算導程的設計不一樣甚至是病患自己貼歪，都可以透過這個</a:t>
            </a:r>
            <a:r>
              <a:rPr lang="en-US" altLang="zh-TW" dirty="0"/>
              <a:t>universal</a:t>
            </a:r>
            <a:r>
              <a:rPr lang="zh-TW" altLang="en-US" dirty="0"/>
              <a:t>的</a:t>
            </a:r>
            <a:r>
              <a:rPr lang="en-US" altLang="zh-TW" dirty="0"/>
              <a:t>model</a:t>
            </a:r>
            <a:r>
              <a:rPr lang="zh-TW" altLang="en-US" dirty="0"/>
              <a:t>來轉換成醫生看的懂的</a:t>
            </a:r>
            <a:r>
              <a:rPr lang="en-US" altLang="zh-TW" dirty="0"/>
              <a:t>12 </a:t>
            </a:r>
            <a:r>
              <a:rPr lang="zh-TW" altLang="en-US" dirty="0"/>
              <a:t>導程</a:t>
            </a:r>
            <a:r>
              <a:rPr lang="en-US" altLang="zh-TW" dirty="0"/>
              <a:t>ECG</a:t>
            </a:r>
            <a:r>
              <a:rPr lang="zh-TW" altLang="en-US" dirty="0"/>
              <a:t>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634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我們還有架設一個網站，可以把輸入上傳，然後獲得經過我們</a:t>
            </a:r>
            <a:r>
              <a:rPr lang="en-US" altLang="zh-TW" dirty="0"/>
              <a:t>server</a:t>
            </a:r>
            <a:r>
              <a:rPr lang="zh-TW" altLang="en-US" dirty="0"/>
              <a:t>運算重建的</a:t>
            </a:r>
            <a:r>
              <a:rPr lang="en-US" altLang="zh-TW" dirty="0"/>
              <a:t>12</a:t>
            </a:r>
            <a:r>
              <a:rPr lang="zh-TW" altLang="en-US" dirty="0"/>
              <a:t>導程訊號。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9620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>
          <a:extLst>
            <a:ext uri="{FF2B5EF4-FFF2-40B4-BE49-F238E27FC236}">
              <a16:creationId xmlns:a16="http://schemas.microsoft.com/office/drawing/2014/main" id="{F0DEF608-37F3-E817-3F37-0E38DC14D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>
            <a:extLst>
              <a:ext uri="{FF2B5EF4-FFF2-40B4-BE49-F238E27FC236}">
                <a16:creationId xmlns:a16="http://schemas.microsoft.com/office/drawing/2014/main" id="{BDA53599-8DD3-5A5C-2ACC-4E1CDE9C5B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>
            <a:extLst>
              <a:ext uri="{FF2B5EF4-FFF2-40B4-BE49-F238E27FC236}">
                <a16:creationId xmlns:a16="http://schemas.microsoft.com/office/drawing/2014/main" id="{EA4376B4-A0D9-4A25-A404-23C2718D3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987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413464AB-8A92-0578-CEFE-47A30E51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:notes">
            <a:extLst>
              <a:ext uri="{FF2B5EF4-FFF2-40B4-BE49-F238E27FC236}">
                <a16:creationId xmlns:a16="http://schemas.microsoft.com/office/drawing/2014/main" id="{F7409D78-5E0C-CAFE-2428-B44B78ECF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p:notes">
            <a:extLst>
              <a:ext uri="{FF2B5EF4-FFF2-40B4-BE49-F238E27FC236}">
                <a16:creationId xmlns:a16="http://schemas.microsoft.com/office/drawing/2014/main" id="{D50EA6BD-0E6F-37E2-B51F-346D5E833D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727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>
          <a:extLst>
            <a:ext uri="{FF2B5EF4-FFF2-40B4-BE49-F238E27FC236}">
              <a16:creationId xmlns:a16="http://schemas.microsoft.com/office/drawing/2014/main" id="{634DBE3B-157E-EC9B-C085-54718AC2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960996673_0_598:notes">
            <a:extLst>
              <a:ext uri="{FF2B5EF4-FFF2-40B4-BE49-F238E27FC236}">
                <a16:creationId xmlns:a16="http://schemas.microsoft.com/office/drawing/2014/main" id="{DA1704B6-5F84-ED5E-4D10-5BB71ADE76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960996673_0_598:notes">
            <a:extLst>
              <a:ext uri="{FF2B5EF4-FFF2-40B4-BE49-F238E27FC236}">
                <a16:creationId xmlns:a16="http://schemas.microsoft.com/office/drawing/2014/main" id="{027EBF48-07F8-C3A3-E024-BEDD543AB0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29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>
          <a:extLst>
            <a:ext uri="{FF2B5EF4-FFF2-40B4-BE49-F238E27FC236}">
              <a16:creationId xmlns:a16="http://schemas.microsoft.com/office/drawing/2014/main" id="{64167C50-69C7-1A3C-BF42-F2E19DF4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960996673_0_598:notes">
            <a:extLst>
              <a:ext uri="{FF2B5EF4-FFF2-40B4-BE49-F238E27FC236}">
                <a16:creationId xmlns:a16="http://schemas.microsoft.com/office/drawing/2014/main" id="{FD923FE2-6816-8B72-4D4B-D671DE4A9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960996673_0_598:notes">
            <a:extLst>
              <a:ext uri="{FF2B5EF4-FFF2-40B4-BE49-F238E27FC236}">
                <a16:creationId xmlns:a16="http://schemas.microsoft.com/office/drawing/2014/main" id="{0ED7E464-22A7-A080-FCEB-04CAF16DE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59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>
          <a:extLst>
            <a:ext uri="{FF2B5EF4-FFF2-40B4-BE49-F238E27FC236}">
              <a16:creationId xmlns:a16="http://schemas.microsoft.com/office/drawing/2014/main" id="{64167C50-69C7-1A3C-BF42-F2E19DF4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960996673_0_598:notes">
            <a:extLst>
              <a:ext uri="{FF2B5EF4-FFF2-40B4-BE49-F238E27FC236}">
                <a16:creationId xmlns:a16="http://schemas.microsoft.com/office/drawing/2014/main" id="{FD923FE2-6816-8B72-4D4B-D671DE4A9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960996673_0_598:notes">
            <a:extLst>
              <a:ext uri="{FF2B5EF4-FFF2-40B4-BE49-F238E27FC236}">
                <a16:creationId xmlns:a16="http://schemas.microsoft.com/office/drawing/2014/main" id="{0ED7E464-22A7-A080-FCEB-04CAF16DE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53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>
          <a:extLst>
            <a:ext uri="{FF2B5EF4-FFF2-40B4-BE49-F238E27FC236}">
              <a16:creationId xmlns:a16="http://schemas.microsoft.com/office/drawing/2014/main" id="{64167C50-69C7-1A3C-BF42-F2E19DF4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960996673_0_598:notes">
            <a:extLst>
              <a:ext uri="{FF2B5EF4-FFF2-40B4-BE49-F238E27FC236}">
                <a16:creationId xmlns:a16="http://schemas.microsoft.com/office/drawing/2014/main" id="{FD923FE2-6816-8B72-4D4B-D671DE4A9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960996673_0_598:notes">
            <a:extLst>
              <a:ext uri="{FF2B5EF4-FFF2-40B4-BE49-F238E27FC236}">
                <a16:creationId xmlns:a16="http://schemas.microsoft.com/office/drawing/2014/main" id="{0ED7E464-22A7-A080-FCEB-04CAF16DE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550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035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229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5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44" name="Google Shape;544;p5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5" name="Google Shape;545;p5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46" name="Google Shape;546;p5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5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5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5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51" name="Google Shape;551;p5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2" name="Google Shape;552;p5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53" name="Google Shape;553;p5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6" name="Google Shape;556;p5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57" name="Google Shape;557;p5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58" name="Google Shape;558;p5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9" name="Google Shape;559;p5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60" name="Google Shape;560;p5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5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5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63" name="Google Shape;563;p5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4" name="Google Shape;564;p52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565" name="Google Shape;565;p52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566" name="Google Shape;566;p52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7" name="Google Shape;567;p5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68" name="Google Shape;568;p5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5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5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571" name="Google Shape;571;p52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853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377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2" r:id="rId2"/>
    <p:sldLayoutId id="2147483697" r:id="rId3"/>
    <p:sldLayoutId id="2147483698" r:id="rId4"/>
    <p:sldLayoutId id="2147483703" r:id="rId5"/>
    <p:sldLayoutId id="214748370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jpeg"/><Relationship Id="rId7" Type="http://schemas.openxmlformats.org/officeDocument/2006/relationships/image" Target="../media/image8.jpg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4.jpeg"/><Relationship Id="rId10" Type="http://schemas.openxmlformats.org/officeDocument/2006/relationships/image" Target="../media/image11.jpg"/><Relationship Id="rId4" Type="http://schemas.openxmlformats.org/officeDocument/2006/relationships/image" Target="../media/image1.png"/><Relationship Id="rId9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4">
            <a:extLst>
              <a:ext uri="{FF2B5EF4-FFF2-40B4-BE49-F238E27FC236}">
                <a16:creationId xmlns:a16="http://schemas.microsoft.com/office/drawing/2014/main" id="{F3F2ECDC-C2E0-20FC-18FE-D955932707AF}"/>
              </a:ext>
            </a:extLst>
          </p:cNvPr>
          <p:cNvSpPr/>
          <p:nvPr/>
        </p:nvSpPr>
        <p:spPr>
          <a:xfrm>
            <a:off x="2345936" y="246599"/>
            <a:ext cx="4452126" cy="1090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1" name="Google Shape;661;p58"/>
          <p:cNvSpPr txBox="1">
            <a:spLocks noGrp="1"/>
          </p:cNvSpPr>
          <p:nvPr>
            <p:ph type="ctrTitle"/>
          </p:nvPr>
        </p:nvSpPr>
        <p:spPr>
          <a:xfrm>
            <a:off x="680797" y="920617"/>
            <a:ext cx="7782406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chemeClr val="bg2"/>
                </a:solidFill>
              </a:rPr>
              <a:t>Self-Positioning Universal 12-lead ECG (electrocardiogram) Reconstruction System</a:t>
            </a:r>
            <a:endParaRPr sz="2800" b="1" dirty="0">
              <a:solidFill>
                <a:schemeClr val="bg2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4B6B3A-4D2A-88F7-B1C7-B0B40DA61261}"/>
              </a:ext>
            </a:extLst>
          </p:cNvPr>
          <p:cNvSpPr/>
          <p:nvPr/>
        </p:nvSpPr>
        <p:spPr>
          <a:xfrm>
            <a:off x="3180634" y="483788"/>
            <a:ext cx="278273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ata" panose="02020500000000000000" charset="0"/>
                <a:cs typeface="Alata" panose="02020500000000000000" charset="0"/>
              </a:rPr>
              <a:t>AutoLeadX</a:t>
            </a:r>
            <a:endParaRPr lang="zh-TW" altLang="en-US" sz="40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C89EFD-D01F-9806-6630-68D6C0D6E513}"/>
              </a:ext>
            </a:extLst>
          </p:cNvPr>
          <p:cNvSpPr txBox="1"/>
          <p:nvPr/>
        </p:nvSpPr>
        <p:spPr>
          <a:xfrm>
            <a:off x="737414" y="1657752"/>
            <a:ext cx="7886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anose="00000400000000000000" pitchFamily="2" charset="0"/>
                <a:cs typeface="Alata" panose="02020500000000000000" charset="0"/>
              </a:rPr>
              <a:t>“</a:t>
            </a:r>
            <a:r>
              <a:rPr lang="zh-TW" altLang="en-US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anose="00000400000000000000" pitchFamily="2" charset="0"/>
                <a:cs typeface="Alata" panose="02020500000000000000" charset="0"/>
              </a:rPr>
              <a:t> 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anose="00000400000000000000" pitchFamily="2" charset="0"/>
                <a:cs typeface="Alata" panose="02020500000000000000" charset="0"/>
              </a:rPr>
              <a:t>Decode hearts anywhere, anyhow, anytime</a:t>
            </a:r>
            <a:r>
              <a:rPr lang="zh-TW" altLang="en-US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anose="00000400000000000000" pitchFamily="2" charset="0"/>
                <a:cs typeface="Alata" panose="02020500000000000000" charset="0"/>
              </a:rPr>
              <a:t> ”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C9492DE-AD95-D88D-C04F-5D0316662834}"/>
              </a:ext>
            </a:extLst>
          </p:cNvPr>
          <p:cNvSpPr txBox="1"/>
          <p:nvPr/>
        </p:nvSpPr>
        <p:spPr>
          <a:xfrm>
            <a:off x="459189" y="3967732"/>
            <a:ext cx="816494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zh-TW" sz="1400" b="1" dirty="0">
                <a:solidFill>
                  <a:schemeClr val="tx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National Yang</a:t>
            </a:r>
            <a:r>
              <a:rPr lang="en-US" altLang="zh-TW" sz="1400" b="1" dirty="0">
                <a:solidFill>
                  <a:schemeClr val="tx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-</a:t>
            </a:r>
            <a:r>
              <a:rPr lang="zh-TW" altLang="zh-TW" sz="1400" b="1" dirty="0">
                <a:solidFill>
                  <a:schemeClr val="tx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Ming Chiao</a:t>
            </a:r>
            <a:r>
              <a:rPr lang="en-US" altLang="zh-TW" sz="1400" b="1" dirty="0">
                <a:solidFill>
                  <a:schemeClr val="tx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-</a:t>
            </a:r>
            <a:r>
              <a:rPr lang="zh-TW" altLang="zh-TW" sz="1400" b="1" dirty="0">
                <a:solidFill>
                  <a:schemeClr val="tx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Tung University</a:t>
            </a:r>
            <a:r>
              <a:rPr lang="en-US" altLang="zh-TW" sz="1400" b="1" dirty="0">
                <a:solidFill>
                  <a:schemeClr val="tx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 (NYCU)</a:t>
            </a:r>
          </a:p>
          <a:p>
            <a:pPr algn="ctr"/>
            <a:endParaRPr lang="en-US" altLang="zh-TW" b="1" dirty="0">
              <a:solidFill>
                <a:schemeClr val="bg2"/>
              </a:solidFill>
              <a:latin typeface="Montserrat Light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solidFill>
                  <a:schemeClr val="bg2"/>
                </a:solidFill>
                <a:latin typeface="Montserrat Light" panose="00000400000000000000" pitchFamily="2" charset="0"/>
                <a:cs typeface="Times New Roman" panose="02020603050405020304" pitchFamily="18" charset="0"/>
              </a:rPr>
              <a:t>Advisor</a:t>
            </a:r>
            <a:r>
              <a:rPr lang="en-US" altLang="zh-TW" dirty="0">
                <a:solidFill>
                  <a:schemeClr val="bg2"/>
                </a:solidFill>
                <a:latin typeface="Montserrat Light" panose="00000400000000000000" pitchFamily="2" charset="0"/>
                <a:cs typeface="Times New Roman" panose="02020603050405020304" pitchFamily="18" charset="0"/>
              </a:rPr>
              <a:t>: Prof. Vincent S. Tseng , </a:t>
            </a:r>
            <a:r>
              <a:rPr lang="zh-TW" altLang="zh-TW" sz="1200" b="0" i="0" u="none" strike="noStrike" cap="none" dirty="0">
                <a:solidFill>
                  <a:schemeClr val="bg2"/>
                </a:solidFill>
                <a:latin typeface="Montserrat Light" panose="00000400000000000000" pitchFamily="2" charset="0"/>
                <a:ea typeface="Consolas"/>
                <a:cs typeface="Times New Roman" panose="02020603050405020304" pitchFamily="18" charset="0"/>
                <a:sym typeface="Consolas"/>
              </a:rPr>
              <a:t>Institute of Computer Science and Engineering</a:t>
            </a:r>
            <a:endParaRPr lang="en-US" altLang="zh-TW" dirty="0">
              <a:solidFill>
                <a:schemeClr val="bg2"/>
              </a:solidFill>
              <a:latin typeface="Montserrat Light" panose="00000400000000000000" pitchFamily="2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solidFill>
                  <a:schemeClr val="bg2"/>
                </a:solidFill>
                <a:latin typeface="Montserrat Light" panose="00000400000000000000" pitchFamily="2" charset="0"/>
                <a:cs typeface="Times New Roman" panose="02020603050405020304" pitchFamily="18" charset="0"/>
              </a:rPr>
              <a:t>Team members: </a:t>
            </a:r>
            <a:r>
              <a:rPr lang="en-US" altLang="zh-TW" dirty="0">
                <a:solidFill>
                  <a:schemeClr val="bg2"/>
                </a:solidFill>
                <a:latin typeface="Montserrat Light" panose="00000400000000000000" pitchFamily="2" charset="0"/>
                <a:cs typeface="Times New Roman" panose="02020603050405020304" pitchFamily="18" charset="0"/>
              </a:rPr>
              <a:t>Alice Chu, Cody Chen, Eileen Wu, Alvin Chen, Ally Teng</a:t>
            </a:r>
            <a:r>
              <a:rPr lang="en-US" altLang="zh-TW" sz="1200" dirty="0">
                <a:solidFill>
                  <a:schemeClr val="bg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, College of Medicine</a:t>
            </a:r>
            <a:endParaRPr lang="en-US" altLang="zh-TW" sz="1200" dirty="0">
              <a:solidFill>
                <a:schemeClr val="bg2"/>
              </a:solidFill>
              <a:latin typeface="Montserrat Light" panose="000004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14020;p146">
            <a:extLst>
              <a:ext uri="{FF2B5EF4-FFF2-40B4-BE49-F238E27FC236}">
                <a16:creationId xmlns:a16="http://schemas.microsoft.com/office/drawing/2014/main" id="{FBB550BE-DADB-C26D-977E-7C9A9C661160}"/>
              </a:ext>
            </a:extLst>
          </p:cNvPr>
          <p:cNvSpPr/>
          <p:nvPr/>
        </p:nvSpPr>
        <p:spPr>
          <a:xfrm>
            <a:off x="5752176" y="381621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2E4A8A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020;p146">
            <a:extLst>
              <a:ext uri="{FF2B5EF4-FFF2-40B4-BE49-F238E27FC236}">
                <a16:creationId xmlns:a16="http://schemas.microsoft.com/office/drawing/2014/main" id="{C257C8B4-1F41-E2AE-3084-5796787E3C2A}"/>
              </a:ext>
            </a:extLst>
          </p:cNvPr>
          <p:cNvSpPr/>
          <p:nvPr/>
        </p:nvSpPr>
        <p:spPr>
          <a:xfrm flipH="1">
            <a:off x="2614702" y="747407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2E4A8A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>
          <a:extLst>
            <a:ext uri="{FF2B5EF4-FFF2-40B4-BE49-F238E27FC236}">
              <a16:creationId xmlns:a16="http://schemas.microsoft.com/office/drawing/2014/main" id="{DAD7F8C7-EEB4-FCB6-975A-668A647F5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>
            <a:extLst>
              <a:ext uri="{FF2B5EF4-FFF2-40B4-BE49-F238E27FC236}">
                <a16:creationId xmlns:a16="http://schemas.microsoft.com/office/drawing/2014/main" id="{84703B36-BA83-3666-F7C2-83D75B2AC175}"/>
              </a:ext>
            </a:extLst>
          </p:cNvPr>
          <p:cNvSpPr/>
          <p:nvPr/>
        </p:nvSpPr>
        <p:spPr>
          <a:xfrm>
            <a:off x="322775" y="2071709"/>
            <a:ext cx="1155023" cy="9683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809FAE26-1553-48AA-E150-A098AF9703ED}"/>
              </a:ext>
            </a:extLst>
          </p:cNvPr>
          <p:cNvSpPr/>
          <p:nvPr/>
        </p:nvSpPr>
        <p:spPr>
          <a:xfrm>
            <a:off x="344819" y="814461"/>
            <a:ext cx="1155023" cy="9683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91" name="Google Shape;691;p60">
            <a:extLst>
              <a:ext uri="{FF2B5EF4-FFF2-40B4-BE49-F238E27FC236}">
                <a16:creationId xmlns:a16="http://schemas.microsoft.com/office/drawing/2014/main" id="{00E4D903-E4F3-1B69-9D60-6FE0A3025174}"/>
              </a:ext>
            </a:extLst>
          </p:cNvPr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>
              <a:extLst>
                <a:ext uri="{FF2B5EF4-FFF2-40B4-BE49-F238E27FC236}">
                  <a16:creationId xmlns:a16="http://schemas.microsoft.com/office/drawing/2014/main" id="{8B278367-3330-8049-C343-24AC1FA22C61}"/>
                </a:ext>
              </a:extLst>
            </p:cNvPr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>
              <a:extLst>
                <a:ext uri="{FF2B5EF4-FFF2-40B4-BE49-F238E27FC236}">
                  <a16:creationId xmlns:a16="http://schemas.microsoft.com/office/drawing/2014/main" id="{771EC460-416F-A958-EF7F-1815BCA69C34}"/>
                </a:ext>
              </a:extLst>
            </p:cNvPr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>
                <a:extLst>
                  <a:ext uri="{FF2B5EF4-FFF2-40B4-BE49-F238E27FC236}">
                    <a16:creationId xmlns:a16="http://schemas.microsoft.com/office/drawing/2014/main" id="{AF3A5749-3005-1AE6-4B5B-536005C3B4E7}"/>
                  </a:ext>
                </a:extLst>
              </p:cNvPr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>
                <a:extLst>
                  <a:ext uri="{FF2B5EF4-FFF2-40B4-BE49-F238E27FC236}">
                    <a16:creationId xmlns:a16="http://schemas.microsoft.com/office/drawing/2014/main" id="{92F63C2A-14D0-F267-1B7F-544DFFE428DE}"/>
                  </a:ext>
                </a:extLst>
              </p:cNvPr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>
                <a:extLst>
                  <a:ext uri="{FF2B5EF4-FFF2-40B4-BE49-F238E27FC236}">
                    <a16:creationId xmlns:a16="http://schemas.microsoft.com/office/drawing/2014/main" id="{4B7155A3-F248-F60A-0D96-08B639F55007}"/>
                  </a:ext>
                </a:extLst>
              </p:cNvPr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72A90F8C-6D66-528F-79F4-C66F5A56EE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0335" y="-284640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bg1"/>
                </a:solidFill>
              </a:rPr>
              <a:t>Solution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1" name="image6.jpg">
            <a:extLst>
              <a:ext uri="{FF2B5EF4-FFF2-40B4-BE49-F238E27FC236}">
                <a16:creationId xmlns:a16="http://schemas.microsoft.com/office/drawing/2014/main" id="{B93B73BA-5878-001A-FBF9-C8E8F29EE2C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678"/>
          <a:stretch/>
        </p:blipFill>
        <p:spPr>
          <a:xfrm>
            <a:off x="399556" y="824839"/>
            <a:ext cx="1066196" cy="891452"/>
          </a:xfrm>
          <a:prstGeom prst="roundRect">
            <a:avLst/>
          </a:prstGeom>
          <a:ln/>
        </p:spPr>
      </p:pic>
      <p:pic>
        <p:nvPicPr>
          <p:cNvPr id="43" name="image5.jpg">
            <a:extLst>
              <a:ext uri="{FF2B5EF4-FFF2-40B4-BE49-F238E27FC236}">
                <a16:creationId xmlns:a16="http://schemas.microsoft.com/office/drawing/2014/main" id="{74E10A1A-5FA2-5CD4-2138-FCE6C8D7A2F1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678"/>
          <a:stretch/>
        </p:blipFill>
        <p:spPr>
          <a:xfrm>
            <a:off x="367188" y="2071709"/>
            <a:ext cx="1066196" cy="891452"/>
          </a:xfrm>
          <a:prstGeom prst="rect">
            <a:avLst/>
          </a:prstGeom>
          <a:ln/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614B192A-0E96-E319-2027-ED9633E1F30E}"/>
              </a:ext>
            </a:extLst>
          </p:cNvPr>
          <p:cNvSpPr txBox="1"/>
          <p:nvPr/>
        </p:nvSpPr>
        <p:spPr>
          <a:xfrm>
            <a:off x="6818952" y="1782814"/>
            <a:ext cx="224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lata" panose="02020500000000000000" charset="0"/>
                <a:cs typeface="Alata" panose="02020500000000000000" charset="0"/>
              </a:rPr>
              <a:t>For AI model to detect diseases</a:t>
            </a:r>
            <a:endParaRPr lang="zh-TW" altLang="en-US" sz="2000" dirty="0"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2509A9B-BA43-3EFC-8F38-E158B6C9FFD1}"/>
              </a:ext>
            </a:extLst>
          </p:cNvPr>
          <p:cNvSpPr txBox="1"/>
          <p:nvPr/>
        </p:nvSpPr>
        <p:spPr>
          <a:xfrm>
            <a:off x="6818952" y="2835351"/>
            <a:ext cx="229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lata" panose="02020500000000000000" charset="0"/>
                <a:cs typeface="Alata" panose="02020500000000000000" charset="0"/>
              </a:rPr>
              <a:t>Transform to Standard 12-lead</a:t>
            </a: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EB881196-3B44-05C1-7F27-080F5C79E42E}"/>
              </a:ext>
            </a:extLst>
          </p:cNvPr>
          <p:cNvSpPr/>
          <p:nvPr/>
        </p:nvSpPr>
        <p:spPr>
          <a:xfrm>
            <a:off x="334820" y="3328165"/>
            <a:ext cx="1155023" cy="9683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image4.jpg">
            <a:extLst>
              <a:ext uri="{FF2B5EF4-FFF2-40B4-BE49-F238E27FC236}">
                <a16:creationId xmlns:a16="http://schemas.microsoft.com/office/drawing/2014/main" id="{B66E6ECB-89FD-178A-6AC4-7A451F0ACEE0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678"/>
          <a:stretch/>
        </p:blipFill>
        <p:spPr>
          <a:xfrm>
            <a:off x="334820" y="3338639"/>
            <a:ext cx="1066196" cy="891453"/>
          </a:xfrm>
          <a:prstGeom prst="rect">
            <a:avLst/>
          </a:prstGeom>
          <a:ln/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4CBF78D7-39C6-8636-F015-3508265AE51B}"/>
              </a:ext>
            </a:extLst>
          </p:cNvPr>
          <p:cNvSpPr txBox="1"/>
          <p:nvPr/>
        </p:nvSpPr>
        <p:spPr>
          <a:xfrm>
            <a:off x="2945085" y="2169484"/>
            <a:ext cx="3202185" cy="830997"/>
          </a:xfrm>
          <a:prstGeom prst="rect">
            <a:avLst/>
          </a:prstGeom>
          <a:ln w="508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lvl="1" algn="ctr"/>
            <a:r>
              <a:rPr lang="en-US" altLang="zh-TW" sz="2400" dirty="0">
                <a:solidFill>
                  <a:schemeClr val="accent3"/>
                </a:solidFill>
                <a:latin typeface="Alata" panose="02020500000000000000" charset="0"/>
                <a:cs typeface="Alata" panose="02020500000000000000" charset="0"/>
              </a:rPr>
              <a:t>Self-positioning</a:t>
            </a:r>
          </a:p>
          <a:p>
            <a:pPr lvl="1" algn="ctr"/>
            <a:r>
              <a:rPr lang="en-US" altLang="zh-TW" sz="2400" dirty="0">
                <a:solidFill>
                  <a:schemeClr val="accent3"/>
                </a:solidFill>
                <a:latin typeface="Alata" panose="02020500000000000000" charset="0"/>
                <a:cs typeface="Alata" panose="02020500000000000000" charset="0"/>
              </a:rPr>
              <a:t>Universal ECG model</a:t>
            </a:r>
            <a:endParaRPr lang="en-US" altLang="zh-TW" sz="2400" dirty="0">
              <a:solidFill>
                <a:schemeClr val="accent3">
                  <a:lumMod val="75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646" name="箭號: 向右 10">
            <a:extLst>
              <a:ext uri="{FF2B5EF4-FFF2-40B4-BE49-F238E27FC236}">
                <a16:creationId xmlns:a16="http://schemas.microsoft.com/office/drawing/2014/main" id="{10B43793-93B6-3E5A-CC30-BE098EA6916E}"/>
              </a:ext>
            </a:extLst>
          </p:cNvPr>
          <p:cNvSpPr/>
          <p:nvPr/>
        </p:nvSpPr>
        <p:spPr>
          <a:xfrm>
            <a:off x="6300986" y="2039290"/>
            <a:ext cx="396000" cy="31793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D5FD7D5-DDAF-9DC9-CC73-FB45A8888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21" name="箭號: 向右 10">
            <a:extLst>
              <a:ext uri="{FF2B5EF4-FFF2-40B4-BE49-F238E27FC236}">
                <a16:creationId xmlns:a16="http://schemas.microsoft.com/office/drawing/2014/main" id="{C9ACB007-2B00-BA07-60EA-0F07DAF80610}"/>
              </a:ext>
            </a:extLst>
          </p:cNvPr>
          <p:cNvSpPr/>
          <p:nvPr/>
        </p:nvSpPr>
        <p:spPr>
          <a:xfrm>
            <a:off x="6338548" y="2858047"/>
            <a:ext cx="396000" cy="356421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389BF50-A8BF-4CD2-D7FB-489DF6ABC203}"/>
              </a:ext>
            </a:extLst>
          </p:cNvPr>
          <p:cNvCxnSpPr>
            <a:cxnSpLocks/>
          </p:cNvCxnSpPr>
          <p:nvPr/>
        </p:nvCxnSpPr>
        <p:spPr>
          <a:xfrm>
            <a:off x="1563108" y="1264414"/>
            <a:ext cx="999511" cy="1109271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4876EC5-8D00-EE11-D311-6585F85AC874}"/>
              </a:ext>
            </a:extLst>
          </p:cNvPr>
          <p:cNvCxnSpPr>
            <a:cxnSpLocks/>
          </p:cNvCxnSpPr>
          <p:nvPr/>
        </p:nvCxnSpPr>
        <p:spPr>
          <a:xfrm>
            <a:off x="1563108" y="2604519"/>
            <a:ext cx="999511" cy="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83FF395-A7FF-C587-713F-2A7CCF24E12D}"/>
              </a:ext>
            </a:extLst>
          </p:cNvPr>
          <p:cNvCxnSpPr>
            <a:cxnSpLocks/>
          </p:cNvCxnSpPr>
          <p:nvPr/>
        </p:nvCxnSpPr>
        <p:spPr>
          <a:xfrm flipV="1">
            <a:off x="1542533" y="2835351"/>
            <a:ext cx="1020086" cy="1049953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1B0490F-7700-0A51-F6DD-63CBC1529E30}"/>
              </a:ext>
            </a:extLst>
          </p:cNvPr>
          <p:cNvSpPr txBox="1"/>
          <p:nvPr/>
        </p:nvSpPr>
        <p:spPr>
          <a:xfrm>
            <a:off x="565503" y="1649077"/>
            <a:ext cx="734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Config A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DA60417-9067-3D04-0078-4A6F0301D314}"/>
              </a:ext>
            </a:extLst>
          </p:cNvPr>
          <p:cNvSpPr txBox="1"/>
          <p:nvPr/>
        </p:nvSpPr>
        <p:spPr>
          <a:xfrm>
            <a:off x="565503" y="2913148"/>
            <a:ext cx="734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Config B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DC2B66-BC75-3136-2153-DD58529826A2}"/>
              </a:ext>
            </a:extLst>
          </p:cNvPr>
          <p:cNvSpPr txBox="1"/>
          <p:nvPr/>
        </p:nvSpPr>
        <p:spPr>
          <a:xfrm>
            <a:off x="533135" y="4183881"/>
            <a:ext cx="734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Config C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76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Self-positioning ECG model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6D96FC9-CA25-BE0E-80EB-F30ECBE8755E}"/>
              </a:ext>
            </a:extLst>
          </p:cNvPr>
          <p:cNvSpPr txBox="1"/>
          <p:nvPr/>
        </p:nvSpPr>
        <p:spPr>
          <a:xfrm>
            <a:off x="2194295" y="72306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Alata" panose="02020500000000000000" charset="0"/>
                <a:cs typeface="Alata" panose="02020500000000000000" charset="0"/>
              </a:rPr>
              <a:t>Key features </a:t>
            </a:r>
          </a:p>
        </p:txBody>
      </p:sp>
      <p:cxnSp>
        <p:nvCxnSpPr>
          <p:cNvPr id="16" name="Google Shape;3399;p102">
            <a:extLst>
              <a:ext uri="{FF2B5EF4-FFF2-40B4-BE49-F238E27FC236}">
                <a16:creationId xmlns:a16="http://schemas.microsoft.com/office/drawing/2014/main" id="{728FB23A-FC3A-9BE7-6954-3D0FF695D50E}"/>
              </a:ext>
            </a:extLst>
          </p:cNvPr>
          <p:cNvCxnSpPr>
            <a:cxnSpLocks/>
          </p:cNvCxnSpPr>
          <p:nvPr/>
        </p:nvCxnSpPr>
        <p:spPr>
          <a:xfrm>
            <a:off x="3527286" y="2281356"/>
            <a:ext cx="796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400;p102">
            <a:extLst>
              <a:ext uri="{FF2B5EF4-FFF2-40B4-BE49-F238E27FC236}">
                <a16:creationId xmlns:a16="http://schemas.microsoft.com/office/drawing/2014/main" id="{E76A16E4-BB16-F2FB-A3DF-BA61CDDEC1CC}"/>
              </a:ext>
            </a:extLst>
          </p:cNvPr>
          <p:cNvCxnSpPr>
            <a:cxnSpLocks/>
          </p:cNvCxnSpPr>
          <p:nvPr/>
        </p:nvCxnSpPr>
        <p:spPr>
          <a:xfrm>
            <a:off x="2905836" y="3408348"/>
            <a:ext cx="67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401;p102">
            <a:extLst>
              <a:ext uri="{FF2B5EF4-FFF2-40B4-BE49-F238E27FC236}">
                <a16:creationId xmlns:a16="http://schemas.microsoft.com/office/drawing/2014/main" id="{5FBB7DD0-6832-4EAB-B984-D1C4015775C8}"/>
              </a:ext>
            </a:extLst>
          </p:cNvPr>
          <p:cNvCxnSpPr>
            <a:cxnSpLocks/>
          </p:cNvCxnSpPr>
          <p:nvPr/>
        </p:nvCxnSpPr>
        <p:spPr>
          <a:xfrm rot="10800000">
            <a:off x="4916687" y="2646123"/>
            <a:ext cx="57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402;p102">
            <a:extLst>
              <a:ext uri="{FF2B5EF4-FFF2-40B4-BE49-F238E27FC236}">
                <a16:creationId xmlns:a16="http://schemas.microsoft.com/office/drawing/2014/main" id="{46334998-656B-C36C-F5F3-F9E56C7ACC24}"/>
              </a:ext>
            </a:extLst>
          </p:cNvPr>
          <p:cNvCxnSpPr>
            <a:cxnSpLocks/>
          </p:cNvCxnSpPr>
          <p:nvPr/>
        </p:nvCxnSpPr>
        <p:spPr>
          <a:xfrm rot="10800000">
            <a:off x="5644100" y="4051045"/>
            <a:ext cx="56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3408;p102">
            <a:extLst>
              <a:ext uri="{FF2B5EF4-FFF2-40B4-BE49-F238E27FC236}">
                <a16:creationId xmlns:a16="http://schemas.microsoft.com/office/drawing/2014/main" id="{0419D7F3-6816-D162-ED1A-0B80B3F44B10}"/>
              </a:ext>
            </a:extLst>
          </p:cNvPr>
          <p:cNvSpPr txBox="1"/>
          <p:nvPr/>
        </p:nvSpPr>
        <p:spPr>
          <a:xfrm>
            <a:off x="1556529" y="2050384"/>
            <a:ext cx="1968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Any Device </a:t>
            </a:r>
            <a:endParaRPr sz="17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1" name="Google Shape;3409;p102">
            <a:extLst>
              <a:ext uri="{FF2B5EF4-FFF2-40B4-BE49-F238E27FC236}">
                <a16:creationId xmlns:a16="http://schemas.microsoft.com/office/drawing/2014/main" id="{84A3EC0B-D839-878C-9974-348CFCB60FF8}"/>
              </a:ext>
            </a:extLst>
          </p:cNvPr>
          <p:cNvSpPr txBox="1"/>
          <p:nvPr/>
        </p:nvSpPr>
        <p:spPr>
          <a:xfrm>
            <a:off x="113732" y="2580422"/>
            <a:ext cx="303701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Any Recording Sites</a:t>
            </a:r>
            <a:endParaRPr sz="17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sp>
        <p:nvSpPr>
          <p:cNvPr id="23" name="Google Shape;3411;p102">
            <a:extLst>
              <a:ext uri="{FF2B5EF4-FFF2-40B4-BE49-F238E27FC236}">
                <a16:creationId xmlns:a16="http://schemas.microsoft.com/office/drawing/2014/main" id="{8D4342CD-E00D-42C1-1C2B-701710DB7D0E}"/>
              </a:ext>
            </a:extLst>
          </p:cNvPr>
          <p:cNvSpPr txBox="1"/>
          <p:nvPr/>
        </p:nvSpPr>
        <p:spPr>
          <a:xfrm>
            <a:off x="5624641" y="2338186"/>
            <a:ext cx="424915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Identify the recording </a:t>
            </a:r>
            <a:br>
              <a:rPr lang="en-US" sz="1700" dirty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-US" sz="1700" dirty="0">
                <a:solidFill>
                  <a:srgbClr val="2F4A8A"/>
                </a:solidFill>
                <a:latin typeface="Alata"/>
                <a:ea typeface="Alata"/>
                <a:cs typeface="Alata"/>
                <a:sym typeface="Alata"/>
              </a:rPr>
              <a:t>site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rgbClr val="2F4A8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5" name="Google Shape;3409;p102">
            <a:extLst>
              <a:ext uri="{FF2B5EF4-FFF2-40B4-BE49-F238E27FC236}">
                <a16:creationId xmlns:a16="http://schemas.microsoft.com/office/drawing/2014/main" id="{29E78AEC-6588-4AF3-E302-A947261DDC14}"/>
              </a:ext>
            </a:extLst>
          </p:cNvPr>
          <p:cNvSpPr txBox="1"/>
          <p:nvPr/>
        </p:nvSpPr>
        <p:spPr>
          <a:xfrm>
            <a:off x="-199625" y="3165989"/>
            <a:ext cx="303701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Any Number of leads</a:t>
            </a:r>
            <a:endParaRPr sz="17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26" name="Google Shape;3400;p102">
            <a:extLst>
              <a:ext uri="{FF2B5EF4-FFF2-40B4-BE49-F238E27FC236}">
                <a16:creationId xmlns:a16="http://schemas.microsoft.com/office/drawing/2014/main" id="{611D7DA0-C47D-094D-EAD5-F09D9777F890}"/>
              </a:ext>
            </a:extLst>
          </p:cNvPr>
          <p:cNvCxnSpPr>
            <a:cxnSpLocks/>
          </p:cNvCxnSpPr>
          <p:nvPr/>
        </p:nvCxnSpPr>
        <p:spPr>
          <a:xfrm>
            <a:off x="3172373" y="2857941"/>
            <a:ext cx="67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3400;p102">
            <a:extLst>
              <a:ext uri="{FF2B5EF4-FFF2-40B4-BE49-F238E27FC236}">
                <a16:creationId xmlns:a16="http://schemas.microsoft.com/office/drawing/2014/main" id="{4DC978AD-62BD-3E47-746F-3318FA49C40A}"/>
              </a:ext>
            </a:extLst>
          </p:cNvPr>
          <p:cNvCxnSpPr>
            <a:cxnSpLocks/>
          </p:cNvCxnSpPr>
          <p:nvPr/>
        </p:nvCxnSpPr>
        <p:spPr>
          <a:xfrm>
            <a:off x="5156687" y="3401761"/>
            <a:ext cx="673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oogle Shape;3403;p102">
            <a:extLst>
              <a:ext uri="{FF2B5EF4-FFF2-40B4-BE49-F238E27FC236}">
                <a16:creationId xmlns:a16="http://schemas.microsoft.com/office/drawing/2014/main" id="{743DE1B9-048F-2610-DAFF-512C7BF3CC5B}"/>
              </a:ext>
            </a:extLst>
          </p:cNvPr>
          <p:cNvGrpSpPr/>
          <p:nvPr/>
        </p:nvGrpSpPr>
        <p:grpSpPr>
          <a:xfrm>
            <a:off x="2733995" y="1381507"/>
            <a:ext cx="3340622" cy="3038931"/>
            <a:chOff x="926675" y="238125"/>
            <a:chExt cx="5755100" cy="5232975"/>
          </a:xfrm>
        </p:grpSpPr>
        <p:sp>
          <p:nvSpPr>
            <p:cNvPr id="35" name="Google Shape;3404;p102">
              <a:extLst>
                <a:ext uri="{FF2B5EF4-FFF2-40B4-BE49-F238E27FC236}">
                  <a16:creationId xmlns:a16="http://schemas.microsoft.com/office/drawing/2014/main" id="{5A808958-36BB-4F0B-2EB0-AC1D8C601A06}"/>
                </a:ext>
              </a:extLst>
            </p:cNvPr>
            <p:cNvSpPr/>
            <p:nvPr/>
          </p:nvSpPr>
          <p:spPr>
            <a:xfrm>
              <a:off x="2235476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05;p102">
              <a:extLst>
                <a:ext uri="{FF2B5EF4-FFF2-40B4-BE49-F238E27FC236}">
                  <a16:creationId xmlns:a16="http://schemas.microsoft.com/office/drawing/2014/main" id="{5BA15CC6-9D9E-E6B8-6848-4C05191FB271}"/>
                </a:ext>
              </a:extLst>
            </p:cNvPr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06;p102">
              <a:extLst>
                <a:ext uri="{FF2B5EF4-FFF2-40B4-BE49-F238E27FC236}">
                  <a16:creationId xmlns:a16="http://schemas.microsoft.com/office/drawing/2014/main" id="{75A912D0-0AA9-66D7-B2BD-C8CD90A8BDAF}"/>
                </a:ext>
              </a:extLst>
            </p:cNvPr>
            <p:cNvSpPr/>
            <p:nvPr/>
          </p:nvSpPr>
          <p:spPr>
            <a:xfrm>
              <a:off x="926675" y="4357101"/>
              <a:ext cx="5755100" cy="1113999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07;p102">
              <a:extLst>
                <a:ext uri="{FF2B5EF4-FFF2-40B4-BE49-F238E27FC236}">
                  <a16:creationId xmlns:a16="http://schemas.microsoft.com/office/drawing/2014/main" id="{05C1681A-DA67-F9C7-C72B-CFBAB504A58C}"/>
                </a:ext>
              </a:extLst>
            </p:cNvPr>
            <p:cNvSpPr/>
            <p:nvPr/>
          </p:nvSpPr>
          <p:spPr>
            <a:xfrm>
              <a:off x="1621700" y="3256601"/>
              <a:ext cx="4370050" cy="1006949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3411;p102">
            <a:extLst>
              <a:ext uri="{FF2B5EF4-FFF2-40B4-BE49-F238E27FC236}">
                <a16:creationId xmlns:a16="http://schemas.microsoft.com/office/drawing/2014/main" id="{BDB54636-921C-9624-986F-55AFA5FCFDE8}"/>
              </a:ext>
            </a:extLst>
          </p:cNvPr>
          <p:cNvSpPr txBox="1"/>
          <p:nvPr/>
        </p:nvSpPr>
        <p:spPr>
          <a:xfrm>
            <a:off x="5924449" y="3030361"/>
            <a:ext cx="424915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No predefined recording site specifications Required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9" name="Google Shape;3411;p102">
            <a:extLst>
              <a:ext uri="{FF2B5EF4-FFF2-40B4-BE49-F238E27FC236}">
                <a16:creationId xmlns:a16="http://schemas.microsoft.com/office/drawing/2014/main" id="{9707B935-9469-FC57-B6D0-BC7B145310C0}"/>
              </a:ext>
            </a:extLst>
          </p:cNvPr>
          <p:cNvSpPr txBox="1"/>
          <p:nvPr/>
        </p:nvSpPr>
        <p:spPr>
          <a:xfrm>
            <a:off x="6261282" y="3834892"/>
            <a:ext cx="424915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Misplacement Correction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D3C3695-662F-74E9-BEB0-42217ACD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2"/>
          <p:cNvSpPr txBox="1">
            <a:spLocks noGrp="1"/>
          </p:cNvSpPr>
          <p:nvPr>
            <p:ph type="title"/>
          </p:nvPr>
        </p:nvSpPr>
        <p:spPr>
          <a:xfrm>
            <a:off x="4595927" y="2360116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Innovative  Solution</a:t>
            </a:r>
            <a:endParaRPr dirty="0"/>
          </a:p>
        </p:txBody>
      </p:sp>
      <p:grpSp>
        <p:nvGrpSpPr>
          <p:cNvPr id="2" name="Google Shape;3089;p98">
            <a:extLst>
              <a:ext uri="{FF2B5EF4-FFF2-40B4-BE49-F238E27FC236}">
                <a16:creationId xmlns:a16="http://schemas.microsoft.com/office/drawing/2014/main" id="{48E69496-0BD2-3C99-423B-E4518DDB271B}"/>
              </a:ext>
            </a:extLst>
          </p:cNvPr>
          <p:cNvGrpSpPr/>
          <p:nvPr/>
        </p:nvGrpSpPr>
        <p:grpSpPr>
          <a:xfrm>
            <a:off x="862309" y="1554637"/>
            <a:ext cx="3294875" cy="2034225"/>
            <a:chOff x="2123350" y="2406925"/>
            <a:chExt cx="3294875" cy="2034225"/>
          </a:xfrm>
        </p:grpSpPr>
        <p:sp>
          <p:nvSpPr>
            <p:cNvPr id="3" name="Google Shape;3090;p98">
              <a:extLst>
                <a:ext uri="{FF2B5EF4-FFF2-40B4-BE49-F238E27FC236}">
                  <a16:creationId xmlns:a16="http://schemas.microsoft.com/office/drawing/2014/main" id="{05B46918-AC32-203A-FB95-BB467CBF24F1}"/>
                </a:ext>
              </a:extLst>
            </p:cNvPr>
            <p:cNvSpPr/>
            <p:nvPr/>
          </p:nvSpPr>
          <p:spPr>
            <a:xfrm>
              <a:off x="2123350" y="2488675"/>
              <a:ext cx="3294875" cy="1891600"/>
            </a:xfrm>
            <a:custGeom>
              <a:avLst/>
              <a:gdLst/>
              <a:ahLst/>
              <a:cxnLst/>
              <a:rect l="l" t="t" r="r" b="b"/>
              <a:pathLst>
                <a:path w="131795" h="75664" extrusionOk="0">
                  <a:moveTo>
                    <a:pt x="38976" y="1"/>
                  </a:moveTo>
                  <a:cubicBezTo>
                    <a:pt x="35627" y="1"/>
                    <a:pt x="32278" y="840"/>
                    <a:pt x="29355" y="2478"/>
                  </a:cubicBezTo>
                  <a:cubicBezTo>
                    <a:pt x="24618" y="5079"/>
                    <a:pt x="21082" y="9683"/>
                    <a:pt x="19748" y="14920"/>
                  </a:cubicBezTo>
                  <a:cubicBezTo>
                    <a:pt x="18514" y="19690"/>
                    <a:pt x="19048" y="25027"/>
                    <a:pt x="16512" y="29230"/>
                  </a:cubicBezTo>
                  <a:cubicBezTo>
                    <a:pt x="14845" y="31965"/>
                    <a:pt x="12109" y="33867"/>
                    <a:pt x="9808" y="36068"/>
                  </a:cubicBezTo>
                  <a:cubicBezTo>
                    <a:pt x="4637" y="40938"/>
                    <a:pt x="1335" y="47710"/>
                    <a:pt x="668" y="54782"/>
                  </a:cubicBezTo>
                  <a:cubicBezTo>
                    <a:pt x="1" y="61820"/>
                    <a:pt x="1335" y="69926"/>
                    <a:pt x="5471" y="75663"/>
                  </a:cubicBezTo>
                  <a:lnTo>
                    <a:pt x="128359" y="75663"/>
                  </a:lnTo>
                  <a:cubicBezTo>
                    <a:pt x="131595" y="73228"/>
                    <a:pt x="131795" y="66257"/>
                    <a:pt x="130160" y="62554"/>
                  </a:cubicBezTo>
                  <a:cubicBezTo>
                    <a:pt x="128526" y="58851"/>
                    <a:pt x="125424" y="56049"/>
                    <a:pt x="122555" y="53147"/>
                  </a:cubicBezTo>
                  <a:cubicBezTo>
                    <a:pt x="119719" y="50278"/>
                    <a:pt x="116917" y="47009"/>
                    <a:pt x="116217" y="43040"/>
                  </a:cubicBezTo>
                  <a:cubicBezTo>
                    <a:pt x="115316" y="37836"/>
                    <a:pt x="118085" y="32299"/>
                    <a:pt x="116217" y="27362"/>
                  </a:cubicBezTo>
                  <a:cubicBezTo>
                    <a:pt x="114649" y="23192"/>
                    <a:pt x="110046" y="20791"/>
                    <a:pt x="105576" y="20457"/>
                  </a:cubicBezTo>
                  <a:cubicBezTo>
                    <a:pt x="105107" y="20422"/>
                    <a:pt x="104639" y="20405"/>
                    <a:pt x="104171" y="20405"/>
                  </a:cubicBezTo>
                  <a:cubicBezTo>
                    <a:pt x="100210" y="20405"/>
                    <a:pt x="96285" y="21595"/>
                    <a:pt x="92467" y="22759"/>
                  </a:cubicBezTo>
                  <a:cubicBezTo>
                    <a:pt x="88870" y="23818"/>
                    <a:pt x="85180" y="24854"/>
                    <a:pt x="81494" y="24854"/>
                  </a:cubicBezTo>
                  <a:cubicBezTo>
                    <a:pt x="80771" y="24854"/>
                    <a:pt x="80047" y="24814"/>
                    <a:pt x="79324" y="24727"/>
                  </a:cubicBezTo>
                  <a:cubicBezTo>
                    <a:pt x="72286" y="23860"/>
                    <a:pt x="66615" y="18756"/>
                    <a:pt x="61678" y="13686"/>
                  </a:cubicBezTo>
                  <a:cubicBezTo>
                    <a:pt x="56741" y="8615"/>
                    <a:pt x="51738" y="3111"/>
                    <a:pt x="44999" y="943"/>
                  </a:cubicBezTo>
                  <a:cubicBezTo>
                    <a:pt x="43055" y="312"/>
                    <a:pt x="41015" y="1"/>
                    <a:pt x="38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91;p98">
              <a:extLst>
                <a:ext uri="{FF2B5EF4-FFF2-40B4-BE49-F238E27FC236}">
                  <a16:creationId xmlns:a16="http://schemas.microsoft.com/office/drawing/2014/main" id="{9B2682EE-57C0-B09E-CBE2-11F51F211CC9}"/>
                </a:ext>
              </a:extLst>
            </p:cNvPr>
            <p:cNvSpPr/>
            <p:nvPr/>
          </p:nvSpPr>
          <p:spPr>
            <a:xfrm>
              <a:off x="3745350" y="2406925"/>
              <a:ext cx="857300" cy="588050"/>
            </a:xfrm>
            <a:custGeom>
              <a:avLst/>
              <a:gdLst/>
              <a:ahLst/>
              <a:cxnLst/>
              <a:rect l="l" t="t" r="r" b="b"/>
              <a:pathLst>
                <a:path w="34292" h="23522" extrusionOk="0">
                  <a:moveTo>
                    <a:pt x="13141" y="1"/>
                  </a:moveTo>
                  <a:cubicBezTo>
                    <a:pt x="11364" y="1"/>
                    <a:pt x="9604" y="198"/>
                    <a:pt x="7906" y="711"/>
                  </a:cubicBezTo>
                  <a:cubicBezTo>
                    <a:pt x="4537" y="1711"/>
                    <a:pt x="501" y="4647"/>
                    <a:pt x="234" y="8483"/>
                  </a:cubicBezTo>
                  <a:cubicBezTo>
                    <a:pt x="0" y="12419"/>
                    <a:pt x="1468" y="16489"/>
                    <a:pt x="4470" y="19090"/>
                  </a:cubicBezTo>
                  <a:cubicBezTo>
                    <a:pt x="7372" y="21626"/>
                    <a:pt x="11208" y="22826"/>
                    <a:pt x="15044" y="23293"/>
                  </a:cubicBezTo>
                  <a:cubicBezTo>
                    <a:pt x="16191" y="23440"/>
                    <a:pt x="17358" y="23522"/>
                    <a:pt x="18524" y="23522"/>
                  </a:cubicBezTo>
                  <a:cubicBezTo>
                    <a:pt x="21865" y="23522"/>
                    <a:pt x="25192" y="22848"/>
                    <a:pt x="27987" y="21092"/>
                  </a:cubicBezTo>
                  <a:cubicBezTo>
                    <a:pt x="31756" y="18690"/>
                    <a:pt x="34291" y="13987"/>
                    <a:pt x="33124" y="9684"/>
                  </a:cubicBezTo>
                  <a:cubicBezTo>
                    <a:pt x="32357" y="6782"/>
                    <a:pt x="30088" y="4480"/>
                    <a:pt x="27453" y="3046"/>
                  </a:cubicBezTo>
                  <a:cubicBezTo>
                    <a:pt x="24851" y="1611"/>
                    <a:pt x="21883" y="977"/>
                    <a:pt x="18914" y="544"/>
                  </a:cubicBezTo>
                  <a:cubicBezTo>
                    <a:pt x="17007" y="232"/>
                    <a:pt x="15064" y="1"/>
                    <a:pt x="13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92;p98">
              <a:extLst>
                <a:ext uri="{FF2B5EF4-FFF2-40B4-BE49-F238E27FC236}">
                  <a16:creationId xmlns:a16="http://schemas.microsoft.com/office/drawing/2014/main" id="{9CBB6F4A-C30C-7EEA-BF5E-8A997E030525}"/>
                </a:ext>
              </a:extLst>
            </p:cNvPr>
            <p:cNvSpPr/>
            <p:nvPr/>
          </p:nvSpPr>
          <p:spPr>
            <a:xfrm>
              <a:off x="2180050" y="4319375"/>
              <a:ext cx="2312525" cy="121775"/>
            </a:xfrm>
            <a:custGeom>
              <a:avLst/>
              <a:gdLst/>
              <a:ahLst/>
              <a:cxnLst/>
              <a:rect l="l" t="t" r="r" b="b"/>
              <a:pathLst>
                <a:path w="92501" h="4871" extrusionOk="0">
                  <a:moveTo>
                    <a:pt x="2436" y="0"/>
                  </a:moveTo>
                  <a:cubicBezTo>
                    <a:pt x="1068" y="0"/>
                    <a:pt x="1" y="1101"/>
                    <a:pt x="1" y="2435"/>
                  </a:cubicBezTo>
                  <a:cubicBezTo>
                    <a:pt x="1" y="3770"/>
                    <a:pt x="1068" y="4870"/>
                    <a:pt x="2436" y="4870"/>
                  </a:cubicBezTo>
                  <a:lnTo>
                    <a:pt x="92500" y="4870"/>
                  </a:lnTo>
                  <a:cubicBezTo>
                    <a:pt x="91133" y="4870"/>
                    <a:pt x="90065" y="3770"/>
                    <a:pt x="90065" y="2435"/>
                  </a:cubicBezTo>
                  <a:cubicBezTo>
                    <a:pt x="90065" y="1101"/>
                    <a:pt x="91133" y="0"/>
                    <a:pt x="92500" y="0"/>
                  </a:cubicBezTo>
                  <a:close/>
                </a:path>
              </a:pathLst>
            </a:custGeom>
            <a:solidFill>
              <a:srgbClr val="D1D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93;p98">
              <a:extLst>
                <a:ext uri="{FF2B5EF4-FFF2-40B4-BE49-F238E27FC236}">
                  <a16:creationId xmlns:a16="http://schemas.microsoft.com/office/drawing/2014/main" id="{FDB8FD7B-9B26-07FB-8308-FCFB952046F4}"/>
                </a:ext>
              </a:extLst>
            </p:cNvPr>
            <p:cNvSpPr/>
            <p:nvPr/>
          </p:nvSpPr>
          <p:spPr>
            <a:xfrm>
              <a:off x="4431675" y="4319375"/>
              <a:ext cx="980725" cy="121775"/>
            </a:xfrm>
            <a:custGeom>
              <a:avLst/>
              <a:gdLst/>
              <a:ahLst/>
              <a:cxnLst/>
              <a:rect l="l" t="t" r="r" b="b"/>
              <a:pathLst>
                <a:path w="39229" h="4871" extrusionOk="0">
                  <a:moveTo>
                    <a:pt x="2435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70"/>
                    <a:pt x="1068" y="4870"/>
                    <a:pt x="2435" y="4870"/>
                  </a:cubicBezTo>
                  <a:lnTo>
                    <a:pt x="36793" y="4870"/>
                  </a:lnTo>
                  <a:cubicBezTo>
                    <a:pt x="38161" y="4870"/>
                    <a:pt x="39228" y="3770"/>
                    <a:pt x="39228" y="2435"/>
                  </a:cubicBezTo>
                  <a:cubicBezTo>
                    <a:pt x="39228" y="1101"/>
                    <a:pt x="38161" y="0"/>
                    <a:pt x="36793" y="0"/>
                  </a:cubicBezTo>
                  <a:close/>
                </a:path>
              </a:pathLst>
            </a:custGeom>
            <a:solidFill>
              <a:srgbClr val="A3B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94;p98">
              <a:extLst>
                <a:ext uri="{FF2B5EF4-FFF2-40B4-BE49-F238E27FC236}">
                  <a16:creationId xmlns:a16="http://schemas.microsoft.com/office/drawing/2014/main" id="{CB01188E-FCED-262A-1061-176B6920638A}"/>
                </a:ext>
              </a:extLst>
            </p:cNvPr>
            <p:cNvSpPr/>
            <p:nvPr/>
          </p:nvSpPr>
          <p:spPr>
            <a:xfrm>
              <a:off x="3977175" y="3300300"/>
              <a:ext cx="753900" cy="1019100"/>
            </a:xfrm>
            <a:custGeom>
              <a:avLst/>
              <a:gdLst/>
              <a:ahLst/>
              <a:cxnLst/>
              <a:rect l="l" t="t" r="r" b="b"/>
              <a:pathLst>
                <a:path w="30156" h="40764" extrusionOk="0">
                  <a:moveTo>
                    <a:pt x="12810" y="1"/>
                  </a:moveTo>
                  <a:lnTo>
                    <a:pt x="3370" y="4637"/>
                  </a:lnTo>
                  <a:lnTo>
                    <a:pt x="568" y="16646"/>
                  </a:lnTo>
                  <a:cubicBezTo>
                    <a:pt x="1" y="18981"/>
                    <a:pt x="1201" y="21383"/>
                    <a:pt x="3403" y="22350"/>
                  </a:cubicBezTo>
                  <a:lnTo>
                    <a:pt x="3470" y="22383"/>
                  </a:lnTo>
                  <a:cubicBezTo>
                    <a:pt x="4637" y="22884"/>
                    <a:pt x="5505" y="23918"/>
                    <a:pt x="5805" y="25152"/>
                  </a:cubicBezTo>
                  <a:lnTo>
                    <a:pt x="6105" y="26386"/>
                  </a:lnTo>
                  <a:cubicBezTo>
                    <a:pt x="6739" y="29088"/>
                    <a:pt x="6672" y="31924"/>
                    <a:pt x="5938" y="34625"/>
                  </a:cubicBezTo>
                  <a:lnTo>
                    <a:pt x="4204" y="40763"/>
                  </a:lnTo>
                  <a:lnTo>
                    <a:pt x="30155" y="40763"/>
                  </a:lnTo>
                  <a:cubicBezTo>
                    <a:pt x="29822" y="38095"/>
                    <a:pt x="29121" y="35493"/>
                    <a:pt x="28021" y="33024"/>
                  </a:cubicBezTo>
                  <a:lnTo>
                    <a:pt x="26553" y="29722"/>
                  </a:lnTo>
                  <a:cubicBezTo>
                    <a:pt x="25552" y="27487"/>
                    <a:pt x="25052" y="25019"/>
                    <a:pt x="25052" y="22550"/>
                  </a:cubicBezTo>
                  <a:lnTo>
                    <a:pt x="25052" y="3136"/>
                  </a:lnTo>
                  <a:lnTo>
                    <a:pt x="128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95;p98">
              <a:extLst>
                <a:ext uri="{FF2B5EF4-FFF2-40B4-BE49-F238E27FC236}">
                  <a16:creationId xmlns:a16="http://schemas.microsoft.com/office/drawing/2014/main" id="{BD77D64C-36DA-371A-2CC0-A2FE18947AFB}"/>
                </a:ext>
              </a:extLst>
            </p:cNvPr>
            <p:cNvSpPr/>
            <p:nvPr/>
          </p:nvSpPr>
          <p:spPr>
            <a:xfrm>
              <a:off x="4136450" y="4043325"/>
              <a:ext cx="546250" cy="176250"/>
            </a:xfrm>
            <a:custGeom>
              <a:avLst/>
              <a:gdLst/>
              <a:ahLst/>
              <a:cxnLst/>
              <a:rect l="l" t="t" r="r" b="b"/>
              <a:pathLst>
                <a:path w="21850" h="7050" extrusionOk="0">
                  <a:moveTo>
                    <a:pt x="1" y="1"/>
                  </a:moveTo>
                  <a:lnTo>
                    <a:pt x="1" y="2736"/>
                  </a:lnTo>
                  <a:lnTo>
                    <a:pt x="868" y="3437"/>
                  </a:lnTo>
                  <a:cubicBezTo>
                    <a:pt x="2198" y="4465"/>
                    <a:pt x="3829" y="5022"/>
                    <a:pt x="5479" y="5022"/>
                  </a:cubicBezTo>
                  <a:cubicBezTo>
                    <a:pt x="6023" y="5022"/>
                    <a:pt x="6568" y="4962"/>
                    <a:pt x="7106" y="4838"/>
                  </a:cubicBezTo>
                  <a:lnTo>
                    <a:pt x="7573" y="4738"/>
                  </a:lnTo>
                  <a:lnTo>
                    <a:pt x="8607" y="5805"/>
                  </a:lnTo>
                  <a:cubicBezTo>
                    <a:pt x="9411" y="6609"/>
                    <a:pt x="10468" y="7049"/>
                    <a:pt x="11550" y="7049"/>
                  </a:cubicBezTo>
                  <a:cubicBezTo>
                    <a:pt x="12039" y="7049"/>
                    <a:pt x="12532" y="6959"/>
                    <a:pt x="13010" y="6772"/>
                  </a:cubicBezTo>
                  <a:lnTo>
                    <a:pt x="21850" y="3403"/>
                  </a:lnTo>
                  <a:lnTo>
                    <a:pt x="20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96;p98">
              <a:extLst>
                <a:ext uri="{FF2B5EF4-FFF2-40B4-BE49-F238E27FC236}">
                  <a16:creationId xmlns:a16="http://schemas.microsoft.com/office/drawing/2014/main" id="{08B9F262-AC45-3A7A-080D-DE8940529BBA}"/>
                </a:ext>
              </a:extLst>
            </p:cNvPr>
            <p:cNvSpPr/>
            <p:nvPr/>
          </p:nvSpPr>
          <p:spPr>
            <a:xfrm>
              <a:off x="4206500" y="3859050"/>
              <a:ext cx="310250" cy="109475"/>
            </a:xfrm>
            <a:custGeom>
              <a:avLst/>
              <a:gdLst/>
              <a:ahLst/>
              <a:cxnLst/>
              <a:rect l="l" t="t" r="r" b="b"/>
              <a:pathLst>
                <a:path w="12410" h="4379" extrusionOk="0">
                  <a:moveTo>
                    <a:pt x="12410" y="0"/>
                  </a:moveTo>
                  <a:lnTo>
                    <a:pt x="12410" y="0"/>
                  </a:lnTo>
                  <a:cubicBezTo>
                    <a:pt x="11609" y="467"/>
                    <a:pt x="10675" y="967"/>
                    <a:pt x="9641" y="1434"/>
                  </a:cubicBezTo>
                  <a:cubicBezTo>
                    <a:pt x="8640" y="1935"/>
                    <a:pt x="7540" y="2402"/>
                    <a:pt x="6439" y="2769"/>
                  </a:cubicBezTo>
                  <a:cubicBezTo>
                    <a:pt x="5305" y="3169"/>
                    <a:pt x="4170" y="3503"/>
                    <a:pt x="3070" y="3736"/>
                  </a:cubicBezTo>
                  <a:cubicBezTo>
                    <a:pt x="1969" y="4003"/>
                    <a:pt x="935" y="4170"/>
                    <a:pt x="1" y="4336"/>
                  </a:cubicBezTo>
                  <a:cubicBezTo>
                    <a:pt x="363" y="4362"/>
                    <a:pt x="745" y="4378"/>
                    <a:pt x="1143" y="4378"/>
                  </a:cubicBezTo>
                  <a:cubicBezTo>
                    <a:pt x="1772" y="4378"/>
                    <a:pt x="2442" y="4339"/>
                    <a:pt x="3136" y="4236"/>
                  </a:cubicBezTo>
                  <a:cubicBezTo>
                    <a:pt x="4304" y="4103"/>
                    <a:pt x="5471" y="3803"/>
                    <a:pt x="6639" y="3402"/>
                  </a:cubicBezTo>
                  <a:cubicBezTo>
                    <a:pt x="7806" y="3002"/>
                    <a:pt x="8907" y="2468"/>
                    <a:pt x="9908" y="1901"/>
                  </a:cubicBezTo>
                  <a:cubicBezTo>
                    <a:pt x="10875" y="1301"/>
                    <a:pt x="11743" y="634"/>
                    <a:pt x="12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97;p98">
              <a:extLst>
                <a:ext uri="{FF2B5EF4-FFF2-40B4-BE49-F238E27FC236}">
                  <a16:creationId xmlns:a16="http://schemas.microsoft.com/office/drawing/2014/main" id="{DC7DE2CF-4FBB-2A4B-3E09-C346CADD2EE9}"/>
                </a:ext>
              </a:extLst>
            </p:cNvPr>
            <p:cNvSpPr/>
            <p:nvPr/>
          </p:nvSpPr>
          <p:spPr>
            <a:xfrm>
              <a:off x="4262375" y="3929925"/>
              <a:ext cx="256875" cy="54500"/>
            </a:xfrm>
            <a:custGeom>
              <a:avLst/>
              <a:gdLst/>
              <a:ahLst/>
              <a:cxnLst/>
              <a:rect l="l" t="t" r="r" b="b"/>
              <a:pathLst>
                <a:path w="10275" h="2180" extrusionOk="0">
                  <a:moveTo>
                    <a:pt x="10275" y="0"/>
                  </a:moveTo>
                  <a:lnTo>
                    <a:pt x="10275" y="0"/>
                  </a:lnTo>
                  <a:cubicBezTo>
                    <a:pt x="8874" y="367"/>
                    <a:pt x="7039" y="868"/>
                    <a:pt x="5204" y="1268"/>
                  </a:cubicBezTo>
                  <a:cubicBezTo>
                    <a:pt x="3336" y="1635"/>
                    <a:pt x="1468" y="1902"/>
                    <a:pt x="1" y="2102"/>
                  </a:cubicBezTo>
                  <a:cubicBezTo>
                    <a:pt x="451" y="2153"/>
                    <a:pt x="945" y="2179"/>
                    <a:pt x="1468" y="2179"/>
                  </a:cubicBezTo>
                  <a:cubicBezTo>
                    <a:pt x="2652" y="2179"/>
                    <a:pt x="3986" y="2046"/>
                    <a:pt x="5305" y="1768"/>
                  </a:cubicBezTo>
                  <a:cubicBezTo>
                    <a:pt x="7173" y="1401"/>
                    <a:pt x="9007" y="701"/>
                    <a:pt x="10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98;p98">
              <a:extLst>
                <a:ext uri="{FF2B5EF4-FFF2-40B4-BE49-F238E27FC236}">
                  <a16:creationId xmlns:a16="http://schemas.microsoft.com/office/drawing/2014/main" id="{5D9A7765-EA1B-A7C6-444D-FE158D81AA39}"/>
                </a:ext>
              </a:extLst>
            </p:cNvPr>
            <p:cNvSpPr/>
            <p:nvPr/>
          </p:nvSpPr>
          <p:spPr>
            <a:xfrm>
              <a:off x="4207350" y="4203450"/>
              <a:ext cx="379450" cy="40200"/>
            </a:xfrm>
            <a:custGeom>
              <a:avLst/>
              <a:gdLst/>
              <a:ahLst/>
              <a:cxnLst/>
              <a:rect l="l" t="t" r="r" b="b"/>
              <a:pathLst>
                <a:path w="15178" h="1608" extrusionOk="0">
                  <a:moveTo>
                    <a:pt x="0" y="1"/>
                  </a:moveTo>
                  <a:lnTo>
                    <a:pt x="0" y="1"/>
                  </a:lnTo>
                  <a:cubicBezTo>
                    <a:pt x="1001" y="434"/>
                    <a:pt x="2168" y="801"/>
                    <a:pt x="3469" y="1101"/>
                  </a:cubicBezTo>
                  <a:cubicBezTo>
                    <a:pt x="4737" y="1368"/>
                    <a:pt x="6138" y="1535"/>
                    <a:pt x="7539" y="1602"/>
                  </a:cubicBezTo>
                  <a:cubicBezTo>
                    <a:pt x="7718" y="1606"/>
                    <a:pt x="7897" y="1608"/>
                    <a:pt x="8075" y="1608"/>
                  </a:cubicBezTo>
                  <a:cubicBezTo>
                    <a:pt x="9322" y="1608"/>
                    <a:pt x="10537" y="1506"/>
                    <a:pt x="11675" y="1301"/>
                  </a:cubicBezTo>
                  <a:cubicBezTo>
                    <a:pt x="12976" y="1101"/>
                    <a:pt x="14177" y="768"/>
                    <a:pt x="15178" y="401"/>
                  </a:cubicBezTo>
                  <a:lnTo>
                    <a:pt x="15178" y="401"/>
                  </a:lnTo>
                  <a:cubicBezTo>
                    <a:pt x="14110" y="534"/>
                    <a:pt x="12909" y="668"/>
                    <a:pt x="11608" y="734"/>
                  </a:cubicBezTo>
                  <a:cubicBezTo>
                    <a:pt x="10633" y="809"/>
                    <a:pt x="9620" y="847"/>
                    <a:pt x="8597" y="847"/>
                  </a:cubicBezTo>
                  <a:cubicBezTo>
                    <a:pt x="8256" y="847"/>
                    <a:pt x="7914" y="843"/>
                    <a:pt x="7572" y="834"/>
                  </a:cubicBezTo>
                  <a:cubicBezTo>
                    <a:pt x="6205" y="801"/>
                    <a:pt x="4837" y="668"/>
                    <a:pt x="3536" y="534"/>
                  </a:cubicBezTo>
                  <a:cubicBezTo>
                    <a:pt x="2268" y="367"/>
                    <a:pt x="1068" y="20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99;p98">
              <a:extLst>
                <a:ext uri="{FF2B5EF4-FFF2-40B4-BE49-F238E27FC236}">
                  <a16:creationId xmlns:a16="http://schemas.microsoft.com/office/drawing/2014/main" id="{5685CF71-B03B-9DB5-7BFD-884A93C824AA}"/>
                </a:ext>
              </a:extLst>
            </p:cNvPr>
            <p:cNvSpPr/>
            <p:nvPr/>
          </p:nvSpPr>
          <p:spPr>
            <a:xfrm>
              <a:off x="4314925" y="4249325"/>
              <a:ext cx="241025" cy="42025"/>
            </a:xfrm>
            <a:custGeom>
              <a:avLst/>
              <a:gdLst/>
              <a:ahLst/>
              <a:cxnLst/>
              <a:rect l="l" t="t" r="r" b="b"/>
              <a:pathLst>
                <a:path w="9641" h="1681" extrusionOk="0">
                  <a:moveTo>
                    <a:pt x="0" y="0"/>
                  </a:moveTo>
                  <a:cubicBezTo>
                    <a:pt x="601" y="334"/>
                    <a:pt x="1335" y="667"/>
                    <a:pt x="2135" y="934"/>
                  </a:cubicBezTo>
                  <a:cubicBezTo>
                    <a:pt x="2936" y="1201"/>
                    <a:pt x="3803" y="1401"/>
                    <a:pt x="4704" y="1535"/>
                  </a:cubicBezTo>
                  <a:cubicBezTo>
                    <a:pt x="5392" y="1637"/>
                    <a:pt x="6080" y="1680"/>
                    <a:pt x="6738" y="1680"/>
                  </a:cubicBezTo>
                  <a:cubicBezTo>
                    <a:pt x="6941" y="1680"/>
                    <a:pt x="7142" y="1676"/>
                    <a:pt x="7339" y="1668"/>
                  </a:cubicBezTo>
                  <a:cubicBezTo>
                    <a:pt x="8206" y="1635"/>
                    <a:pt x="8973" y="1501"/>
                    <a:pt x="9640" y="1334"/>
                  </a:cubicBezTo>
                  <a:cubicBezTo>
                    <a:pt x="8273" y="1334"/>
                    <a:pt x="6505" y="1301"/>
                    <a:pt x="4770" y="1034"/>
                  </a:cubicBezTo>
                  <a:cubicBezTo>
                    <a:pt x="3036" y="801"/>
                    <a:pt x="1301" y="3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00;p98">
              <a:extLst>
                <a:ext uri="{FF2B5EF4-FFF2-40B4-BE49-F238E27FC236}">
                  <a16:creationId xmlns:a16="http://schemas.microsoft.com/office/drawing/2014/main" id="{7C1F2A23-0480-100B-2453-B57C09BD520F}"/>
                </a:ext>
              </a:extLst>
            </p:cNvPr>
            <p:cNvSpPr/>
            <p:nvPr/>
          </p:nvSpPr>
          <p:spPr>
            <a:xfrm>
              <a:off x="4063075" y="3339500"/>
              <a:ext cx="459525" cy="598775"/>
            </a:xfrm>
            <a:custGeom>
              <a:avLst/>
              <a:gdLst/>
              <a:ahLst/>
              <a:cxnLst/>
              <a:rect l="l" t="t" r="r" b="b"/>
              <a:pathLst>
                <a:path w="18381" h="23951" extrusionOk="0">
                  <a:moveTo>
                    <a:pt x="14010" y="0"/>
                  </a:moveTo>
                  <a:lnTo>
                    <a:pt x="3937" y="1101"/>
                  </a:lnTo>
                  <a:cubicBezTo>
                    <a:pt x="2369" y="2402"/>
                    <a:pt x="1101" y="4670"/>
                    <a:pt x="1101" y="4670"/>
                  </a:cubicBezTo>
                  <a:lnTo>
                    <a:pt x="3436" y="5805"/>
                  </a:lnTo>
                  <a:lnTo>
                    <a:pt x="0" y="8840"/>
                  </a:lnTo>
                  <a:cubicBezTo>
                    <a:pt x="1368" y="16512"/>
                    <a:pt x="5338" y="21716"/>
                    <a:pt x="6905" y="23751"/>
                  </a:cubicBezTo>
                  <a:lnTo>
                    <a:pt x="8340" y="23951"/>
                  </a:lnTo>
                  <a:cubicBezTo>
                    <a:pt x="10575" y="22383"/>
                    <a:pt x="16846" y="17213"/>
                    <a:pt x="18047" y="11108"/>
                  </a:cubicBezTo>
                  <a:lnTo>
                    <a:pt x="14611" y="7806"/>
                  </a:lnTo>
                  <a:lnTo>
                    <a:pt x="18380" y="5604"/>
                  </a:lnTo>
                  <a:cubicBezTo>
                    <a:pt x="18113" y="4937"/>
                    <a:pt x="16512" y="1502"/>
                    <a:pt x="14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01;p98">
              <a:extLst>
                <a:ext uri="{FF2B5EF4-FFF2-40B4-BE49-F238E27FC236}">
                  <a16:creationId xmlns:a16="http://schemas.microsoft.com/office/drawing/2014/main" id="{F9BC6D95-5FE0-33B9-6FE8-6302D5CC4283}"/>
                </a:ext>
              </a:extLst>
            </p:cNvPr>
            <p:cNvSpPr/>
            <p:nvPr/>
          </p:nvSpPr>
          <p:spPr>
            <a:xfrm>
              <a:off x="4183150" y="3151025"/>
              <a:ext cx="115950" cy="193500"/>
            </a:xfrm>
            <a:custGeom>
              <a:avLst/>
              <a:gdLst/>
              <a:ahLst/>
              <a:cxnLst/>
              <a:rect l="l" t="t" r="r" b="b"/>
              <a:pathLst>
                <a:path w="4638" h="7740" extrusionOk="0">
                  <a:moveTo>
                    <a:pt x="4304" y="1"/>
                  </a:moveTo>
                  <a:lnTo>
                    <a:pt x="1" y="5605"/>
                  </a:lnTo>
                  <a:lnTo>
                    <a:pt x="568" y="6972"/>
                  </a:lnTo>
                  <a:lnTo>
                    <a:pt x="901" y="7740"/>
                  </a:lnTo>
                  <a:cubicBezTo>
                    <a:pt x="1735" y="7606"/>
                    <a:pt x="2503" y="7173"/>
                    <a:pt x="3070" y="6572"/>
                  </a:cubicBezTo>
                  <a:cubicBezTo>
                    <a:pt x="3837" y="5738"/>
                    <a:pt x="4271" y="4637"/>
                    <a:pt x="4437" y="3503"/>
                  </a:cubicBezTo>
                  <a:cubicBezTo>
                    <a:pt x="4637" y="2336"/>
                    <a:pt x="4604" y="1135"/>
                    <a:pt x="4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02;p98">
              <a:extLst>
                <a:ext uri="{FF2B5EF4-FFF2-40B4-BE49-F238E27FC236}">
                  <a16:creationId xmlns:a16="http://schemas.microsoft.com/office/drawing/2014/main" id="{417350A4-F50F-5958-B032-4403533E30D9}"/>
                </a:ext>
              </a:extLst>
            </p:cNvPr>
            <p:cNvSpPr/>
            <p:nvPr/>
          </p:nvSpPr>
          <p:spPr>
            <a:xfrm>
              <a:off x="4204000" y="3149375"/>
              <a:ext cx="163475" cy="436150"/>
            </a:xfrm>
            <a:custGeom>
              <a:avLst/>
              <a:gdLst/>
              <a:ahLst/>
              <a:cxnLst/>
              <a:rect l="l" t="t" r="r" b="b"/>
              <a:pathLst>
                <a:path w="6539" h="17446" extrusionOk="0">
                  <a:moveTo>
                    <a:pt x="3537" y="0"/>
                  </a:moveTo>
                  <a:lnTo>
                    <a:pt x="3470" y="67"/>
                  </a:lnTo>
                  <a:cubicBezTo>
                    <a:pt x="3770" y="1201"/>
                    <a:pt x="3803" y="2402"/>
                    <a:pt x="3603" y="3569"/>
                  </a:cubicBezTo>
                  <a:cubicBezTo>
                    <a:pt x="3437" y="4703"/>
                    <a:pt x="3003" y="5804"/>
                    <a:pt x="2236" y="6638"/>
                  </a:cubicBezTo>
                  <a:cubicBezTo>
                    <a:pt x="1669" y="7239"/>
                    <a:pt x="901" y="7672"/>
                    <a:pt x="67" y="7806"/>
                  </a:cubicBezTo>
                  <a:lnTo>
                    <a:pt x="668" y="9173"/>
                  </a:lnTo>
                  <a:lnTo>
                    <a:pt x="334" y="11175"/>
                  </a:lnTo>
                  <a:cubicBezTo>
                    <a:pt x="201" y="11875"/>
                    <a:pt x="101" y="12576"/>
                    <a:pt x="34" y="13310"/>
                  </a:cubicBezTo>
                  <a:cubicBezTo>
                    <a:pt x="1" y="14477"/>
                    <a:pt x="34" y="15678"/>
                    <a:pt x="168" y="16879"/>
                  </a:cubicBezTo>
                  <a:cubicBezTo>
                    <a:pt x="1068" y="17146"/>
                    <a:pt x="2036" y="17312"/>
                    <a:pt x="3036" y="17446"/>
                  </a:cubicBezTo>
                  <a:cubicBezTo>
                    <a:pt x="4070" y="17446"/>
                    <a:pt x="5138" y="17379"/>
                    <a:pt x="6172" y="17212"/>
                  </a:cubicBezTo>
                  <a:cubicBezTo>
                    <a:pt x="6439" y="15211"/>
                    <a:pt x="6539" y="13176"/>
                    <a:pt x="6505" y="11141"/>
                  </a:cubicBezTo>
                  <a:lnTo>
                    <a:pt x="6372" y="6805"/>
                  </a:lnTo>
                  <a:lnTo>
                    <a:pt x="5638" y="5070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03;p98">
              <a:extLst>
                <a:ext uri="{FF2B5EF4-FFF2-40B4-BE49-F238E27FC236}">
                  <a16:creationId xmlns:a16="http://schemas.microsoft.com/office/drawing/2014/main" id="{2D3F0B8C-C8A5-D530-B597-F13819EB5712}"/>
                </a:ext>
              </a:extLst>
            </p:cNvPr>
            <p:cNvSpPr/>
            <p:nvPr/>
          </p:nvSpPr>
          <p:spPr>
            <a:xfrm>
              <a:off x="4199000" y="3482100"/>
              <a:ext cx="80925" cy="103425"/>
            </a:xfrm>
            <a:custGeom>
              <a:avLst/>
              <a:gdLst/>
              <a:ahLst/>
              <a:cxnLst/>
              <a:rect l="l" t="t" r="r" b="b"/>
              <a:pathLst>
                <a:path w="3237" h="4137" extrusionOk="0">
                  <a:moveTo>
                    <a:pt x="234" y="1"/>
                  </a:moveTo>
                  <a:cubicBezTo>
                    <a:pt x="67" y="1301"/>
                    <a:pt x="1" y="2602"/>
                    <a:pt x="1" y="3903"/>
                  </a:cubicBezTo>
                  <a:cubicBezTo>
                    <a:pt x="1068" y="4037"/>
                    <a:pt x="2135" y="4137"/>
                    <a:pt x="3236" y="4137"/>
                  </a:cubicBezTo>
                  <a:cubicBezTo>
                    <a:pt x="2236" y="4003"/>
                    <a:pt x="1268" y="3837"/>
                    <a:pt x="368" y="3570"/>
                  </a:cubicBezTo>
                  <a:cubicBezTo>
                    <a:pt x="234" y="2369"/>
                    <a:pt x="201" y="1168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04;p98">
              <a:extLst>
                <a:ext uri="{FF2B5EF4-FFF2-40B4-BE49-F238E27FC236}">
                  <a16:creationId xmlns:a16="http://schemas.microsoft.com/office/drawing/2014/main" id="{98C1D366-9B26-E8BC-1771-6ABA1F913CBE}"/>
                </a:ext>
              </a:extLst>
            </p:cNvPr>
            <p:cNvSpPr/>
            <p:nvPr/>
          </p:nvSpPr>
          <p:spPr>
            <a:xfrm>
              <a:off x="3374250" y="3936600"/>
              <a:ext cx="92600" cy="41725"/>
            </a:xfrm>
            <a:custGeom>
              <a:avLst/>
              <a:gdLst/>
              <a:ahLst/>
              <a:cxnLst/>
              <a:rect l="l" t="t" r="r" b="b"/>
              <a:pathLst>
                <a:path w="3704" h="1669" extrusionOk="0">
                  <a:moveTo>
                    <a:pt x="0" y="0"/>
                  </a:moveTo>
                  <a:lnTo>
                    <a:pt x="1935" y="801"/>
                  </a:lnTo>
                  <a:lnTo>
                    <a:pt x="3269" y="1668"/>
                  </a:lnTo>
                  <a:lnTo>
                    <a:pt x="3703" y="968"/>
                  </a:lnTo>
                  <a:lnTo>
                    <a:pt x="2836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05;p98">
              <a:extLst>
                <a:ext uri="{FF2B5EF4-FFF2-40B4-BE49-F238E27FC236}">
                  <a16:creationId xmlns:a16="http://schemas.microsoft.com/office/drawing/2014/main" id="{C6935C70-9062-03C3-FAE9-9340C96A3A3F}"/>
                </a:ext>
              </a:extLst>
            </p:cNvPr>
            <p:cNvSpPr/>
            <p:nvPr/>
          </p:nvSpPr>
          <p:spPr>
            <a:xfrm>
              <a:off x="3374250" y="3916575"/>
              <a:ext cx="70900" cy="25050"/>
            </a:xfrm>
            <a:custGeom>
              <a:avLst/>
              <a:gdLst/>
              <a:ahLst/>
              <a:cxnLst/>
              <a:rect l="l" t="t" r="r" b="b"/>
              <a:pathLst>
                <a:path w="2836" h="1002" extrusionOk="0">
                  <a:moveTo>
                    <a:pt x="2269" y="1"/>
                  </a:moveTo>
                  <a:lnTo>
                    <a:pt x="0" y="801"/>
                  </a:lnTo>
                  <a:lnTo>
                    <a:pt x="2836" y="1001"/>
                  </a:lnTo>
                  <a:lnTo>
                    <a:pt x="2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06;p98">
              <a:extLst>
                <a:ext uri="{FF2B5EF4-FFF2-40B4-BE49-F238E27FC236}">
                  <a16:creationId xmlns:a16="http://schemas.microsoft.com/office/drawing/2014/main" id="{6A08E67C-8FAE-D0CE-C7F4-ABBAB67AF045}"/>
                </a:ext>
              </a:extLst>
            </p:cNvPr>
            <p:cNvSpPr/>
            <p:nvPr/>
          </p:nvSpPr>
          <p:spPr>
            <a:xfrm>
              <a:off x="4251550" y="3276125"/>
              <a:ext cx="253525" cy="682175"/>
            </a:xfrm>
            <a:custGeom>
              <a:avLst/>
              <a:gdLst/>
              <a:ahLst/>
              <a:cxnLst/>
              <a:rect l="l" t="t" r="r" b="b"/>
              <a:pathLst>
                <a:path w="10141" h="27287" extrusionOk="0">
                  <a:moveTo>
                    <a:pt x="3736" y="0"/>
                  </a:moveTo>
                  <a:lnTo>
                    <a:pt x="4470" y="1735"/>
                  </a:lnTo>
                  <a:lnTo>
                    <a:pt x="4603" y="6071"/>
                  </a:lnTo>
                  <a:cubicBezTo>
                    <a:pt x="4637" y="8106"/>
                    <a:pt x="4537" y="10141"/>
                    <a:pt x="4270" y="12142"/>
                  </a:cubicBezTo>
                  <a:cubicBezTo>
                    <a:pt x="3936" y="14844"/>
                    <a:pt x="3336" y="17513"/>
                    <a:pt x="2435" y="20081"/>
                  </a:cubicBezTo>
                  <a:lnTo>
                    <a:pt x="0" y="27287"/>
                  </a:lnTo>
                  <a:cubicBezTo>
                    <a:pt x="0" y="27287"/>
                    <a:pt x="7572" y="20315"/>
                    <a:pt x="9907" y="13643"/>
                  </a:cubicBezTo>
                  <a:lnTo>
                    <a:pt x="6271" y="10241"/>
                  </a:lnTo>
                  <a:lnTo>
                    <a:pt x="10141" y="8006"/>
                  </a:lnTo>
                  <a:cubicBezTo>
                    <a:pt x="10141" y="8006"/>
                    <a:pt x="8273" y="2269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07;p98">
              <a:extLst>
                <a:ext uri="{FF2B5EF4-FFF2-40B4-BE49-F238E27FC236}">
                  <a16:creationId xmlns:a16="http://schemas.microsoft.com/office/drawing/2014/main" id="{4F3ED24D-F7BE-D639-F406-841ED6765C46}"/>
                </a:ext>
              </a:extLst>
            </p:cNvPr>
            <p:cNvSpPr/>
            <p:nvPr/>
          </p:nvSpPr>
          <p:spPr>
            <a:xfrm>
              <a:off x="4082250" y="3325325"/>
              <a:ext cx="169325" cy="632975"/>
            </a:xfrm>
            <a:custGeom>
              <a:avLst/>
              <a:gdLst/>
              <a:ahLst/>
              <a:cxnLst/>
              <a:rect l="l" t="t" r="r" b="b"/>
              <a:pathLst>
                <a:path w="6773" h="25319" extrusionOk="0">
                  <a:moveTo>
                    <a:pt x="4604" y="0"/>
                  </a:moveTo>
                  <a:cubicBezTo>
                    <a:pt x="2536" y="2135"/>
                    <a:pt x="968" y="4904"/>
                    <a:pt x="968" y="4904"/>
                  </a:cubicBezTo>
                  <a:lnTo>
                    <a:pt x="3336" y="6305"/>
                  </a:lnTo>
                  <a:lnTo>
                    <a:pt x="1" y="9507"/>
                  </a:lnTo>
                  <a:cubicBezTo>
                    <a:pt x="1035" y="16779"/>
                    <a:pt x="6772" y="25319"/>
                    <a:pt x="6772" y="25319"/>
                  </a:cubicBezTo>
                  <a:lnTo>
                    <a:pt x="5304" y="17613"/>
                  </a:lnTo>
                  <a:cubicBezTo>
                    <a:pt x="4837" y="15145"/>
                    <a:pt x="4637" y="12676"/>
                    <a:pt x="4671" y="10174"/>
                  </a:cubicBezTo>
                  <a:cubicBezTo>
                    <a:pt x="4671" y="8140"/>
                    <a:pt x="4837" y="6138"/>
                    <a:pt x="5204" y="4137"/>
                  </a:cubicBezTo>
                  <a:lnTo>
                    <a:pt x="5538" y="2135"/>
                  </a:lnTo>
                  <a:lnTo>
                    <a:pt x="4937" y="768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08;p98">
              <a:extLst>
                <a:ext uri="{FF2B5EF4-FFF2-40B4-BE49-F238E27FC236}">
                  <a16:creationId xmlns:a16="http://schemas.microsoft.com/office/drawing/2014/main" id="{13662ADA-7C51-B43A-51A3-4D5E2AC5532A}"/>
                </a:ext>
              </a:extLst>
            </p:cNvPr>
            <p:cNvSpPr/>
            <p:nvPr/>
          </p:nvSpPr>
          <p:spPr>
            <a:xfrm>
              <a:off x="4198175" y="3579675"/>
              <a:ext cx="160125" cy="378625"/>
            </a:xfrm>
            <a:custGeom>
              <a:avLst/>
              <a:gdLst/>
              <a:ahLst/>
              <a:cxnLst/>
              <a:rect l="l" t="t" r="r" b="b"/>
              <a:pathLst>
                <a:path w="6405" h="15145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2502"/>
                    <a:pt x="200" y="4971"/>
                    <a:pt x="667" y="7439"/>
                  </a:cubicBezTo>
                  <a:lnTo>
                    <a:pt x="2135" y="15145"/>
                  </a:lnTo>
                  <a:lnTo>
                    <a:pt x="4570" y="7939"/>
                  </a:lnTo>
                  <a:cubicBezTo>
                    <a:pt x="5471" y="5371"/>
                    <a:pt x="6071" y="2702"/>
                    <a:pt x="6405" y="0"/>
                  </a:cubicBezTo>
                  <a:lnTo>
                    <a:pt x="6405" y="0"/>
                  </a:lnTo>
                  <a:cubicBezTo>
                    <a:pt x="5354" y="150"/>
                    <a:pt x="4287" y="226"/>
                    <a:pt x="3219" y="226"/>
                  </a:cubicBezTo>
                  <a:cubicBezTo>
                    <a:pt x="2152" y="226"/>
                    <a:pt x="1084" y="15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9;p98">
              <a:extLst>
                <a:ext uri="{FF2B5EF4-FFF2-40B4-BE49-F238E27FC236}">
                  <a16:creationId xmlns:a16="http://schemas.microsoft.com/office/drawing/2014/main" id="{8AB6B5FC-3D3F-340C-177E-C0C75D46D4E3}"/>
                </a:ext>
              </a:extLst>
            </p:cNvPr>
            <p:cNvSpPr/>
            <p:nvPr/>
          </p:nvSpPr>
          <p:spPr>
            <a:xfrm>
              <a:off x="4039725" y="2700900"/>
              <a:ext cx="222675" cy="106575"/>
            </a:xfrm>
            <a:custGeom>
              <a:avLst/>
              <a:gdLst/>
              <a:ahLst/>
              <a:cxnLst/>
              <a:rect l="l" t="t" r="r" b="b"/>
              <a:pathLst>
                <a:path w="8907" h="4263" extrusionOk="0">
                  <a:moveTo>
                    <a:pt x="3677" y="1"/>
                  </a:moveTo>
                  <a:cubicBezTo>
                    <a:pt x="3110" y="1"/>
                    <a:pt x="2546" y="71"/>
                    <a:pt x="2002" y="226"/>
                  </a:cubicBezTo>
                  <a:cubicBezTo>
                    <a:pt x="1268" y="426"/>
                    <a:pt x="567" y="793"/>
                    <a:pt x="0" y="1294"/>
                  </a:cubicBezTo>
                  <a:cubicBezTo>
                    <a:pt x="768" y="3028"/>
                    <a:pt x="2536" y="4263"/>
                    <a:pt x="4570" y="4263"/>
                  </a:cubicBezTo>
                  <a:cubicBezTo>
                    <a:pt x="6438" y="4263"/>
                    <a:pt x="8073" y="3262"/>
                    <a:pt x="8907" y="1727"/>
                  </a:cubicBezTo>
                  <a:cubicBezTo>
                    <a:pt x="8073" y="1227"/>
                    <a:pt x="7239" y="793"/>
                    <a:pt x="6305" y="460"/>
                  </a:cubicBezTo>
                  <a:cubicBezTo>
                    <a:pt x="5469" y="174"/>
                    <a:pt x="4570" y="1"/>
                    <a:pt x="3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0;p98">
              <a:extLst>
                <a:ext uri="{FF2B5EF4-FFF2-40B4-BE49-F238E27FC236}">
                  <a16:creationId xmlns:a16="http://schemas.microsoft.com/office/drawing/2014/main" id="{0613EB40-F253-6D6A-E275-A3FD5E406007}"/>
                </a:ext>
              </a:extLst>
            </p:cNvPr>
            <p:cNvSpPr/>
            <p:nvPr/>
          </p:nvSpPr>
          <p:spPr>
            <a:xfrm>
              <a:off x="4029725" y="2558100"/>
              <a:ext cx="249350" cy="186000"/>
            </a:xfrm>
            <a:custGeom>
              <a:avLst/>
              <a:gdLst/>
              <a:ahLst/>
              <a:cxnLst/>
              <a:rect l="l" t="t" r="r" b="b"/>
              <a:pathLst>
                <a:path w="9974" h="7440" extrusionOk="0">
                  <a:moveTo>
                    <a:pt x="4970" y="1"/>
                  </a:moveTo>
                  <a:cubicBezTo>
                    <a:pt x="2235" y="1"/>
                    <a:pt x="0" y="2236"/>
                    <a:pt x="0" y="5004"/>
                  </a:cubicBezTo>
                  <a:cubicBezTo>
                    <a:pt x="0" y="5705"/>
                    <a:pt x="134" y="6372"/>
                    <a:pt x="400" y="7006"/>
                  </a:cubicBezTo>
                  <a:cubicBezTo>
                    <a:pt x="967" y="6505"/>
                    <a:pt x="1668" y="6138"/>
                    <a:pt x="2402" y="5938"/>
                  </a:cubicBezTo>
                  <a:cubicBezTo>
                    <a:pt x="2946" y="5783"/>
                    <a:pt x="3510" y="5713"/>
                    <a:pt x="4077" y="5713"/>
                  </a:cubicBezTo>
                  <a:cubicBezTo>
                    <a:pt x="4970" y="5713"/>
                    <a:pt x="5869" y="5886"/>
                    <a:pt x="6705" y="6172"/>
                  </a:cubicBezTo>
                  <a:cubicBezTo>
                    <a:pt x="7639" y="6505"/>
                    <a:pt x="8473" y="6939"/>
                    <a:pt x="9307" y="7439"/>
                  </a:cubicBezTo>
                  <a:cubicBezTo>
                    <a:pt x="9740" y="6739"/>
                    <a:pt x="9974" y="5905"/>
                    <a:pt x="9974" y="5004"/>
                  </a:cubicBezTo>
                  <a:cubicBezTo>
                    <a:pt x="9974" y="2236"/>
                    <a:pt x="7739" y="1"/>
                    <a:pt x="49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11;p98">
              <a:extLst>
                <a:ext uri="{FF2B5EF4-FFF2-40B4-BE49-F238E27FC236}">
                  <a16:creationId xmlns:a16="http://schemas.microsoft.com/office/drawing/2014/main" id="{4E2EC186-107B-AC45-ED56-5B076976388F}"/>
                </a:ext>
              </a:extLst>
            </p:cNvPr>
            <p:cNvSpPr/>
            <p:nvPr/>
          </p:nvSpPr>
          <p:spPr>
            <a:xfrm>
              <a:off x="3822075" y="2749450"/>
              <a:ext cx="532900" cy="485000"/>
            </a:xfrm>
            <a:custGeom>
              <a:avLst/>
              <a:gdLst/>
              <a:ahLst/>
              <a:cxnLst/>
              <a:rect l="l" t="t" r="r" b="b"/>
              <a:pathLst>
                <a:path w="21316" h="19400" extrusionOk="0">
                  <a:moveTo>
                    <a:pt x="9422" y="0"/>
                  </a:moveTo>
                  <a:cubicBezTo>
                    <a:pt x="8578" y="0"/>
                    <a:pt x="7732" y="104"/>
                    <a:pt x="6905" y="319"/>
                  </a:cubicBezTo>
                  <a:cubicBezTo>
                    <a:pt x="4503" y="953"/>
                    <a:pt x="2335" y="2587"/>
                    <a:pt x="1234" y="4822"/>
                  </a:cubicBezTo>
                  <a:cubicBezTo>
                    <a:pt x="0" y="7224"/>
                    <a:pt x="67" y="10126"/>
                    <a:pt x="934" y="12661"/>
                  </a:cubicBezTo>
                  <a:cubicBezTo>
                    <a:pt x="1835" y="15230"/>
                    <a:pt x="3469" y="17431"/>
                    <a:pt x="5304" y="19399"/>
                  </a:cubicBezTo>
                  <a:cubicBezTo>
                    <a:pt x="10041" y="19133"/>
                    <a:pt x="15211" y="17798"/>
                    <a:pt x="19347" y="15463"/>
                  </a:cubicBezTo>
                  <a:cubicBezTo>
                    <a:pt x="20948" y="12028"/>
                    <a:pt x="21315" y="8025"/>
                    <a:pt x="20348" y="4355"/>
                  </a:cubicBezTo>
                  <a:cubicBezTo>
                    <a:pt x="20014" y="3155"/>
                    <a:pt x="19514" y="1954"/>
                    <a:pt x="18513" y="1186"/>
                  </a:cubicBezTo>
                  <a:cubicBezTo>
                    <a:pt x="17892" y="703"/>
                    <a:pt x="17073" y="452"/>
                    <a:pt x="16261" y="452"/>
                  </a:cubicBezTo>
                  <a:cubicBezTo>
                    <a:pt x="15506" y="452"/>
                    <a:pt x="14756" y="669"/>
                    <a:pt x="14177" y="1120"/>
                  </a:cubicBezTo>
                  <a:cubicBezTo>
                    <a:pt x="12701" y="393"/>
                    <a:pt x="11065" y="0"/>
                    <a:pt x="9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12;p98">
              <a:extLst>
                <a:ext uri="{FF2B5EF4-FFF2-40B4-BE49-F238E27FC236}">
                  <a16:creationId xmlns:a16="http://schemas.microsoft.com/office/drawing/2014/main" id="{384A2403-61F6-2A05-BDB8-95060DCB5661}"/>
                </a:ext>
              </a:extLst>
            </p:cNvPr>
            <p:cNvSpPr/>
            <p:nvPr/>
          </p:nvSpPr>
          <p:spPr>
            <a:xfrm>
              <a:off x="3932150" y="3248400"/>
              <a:ext cx="25775" cy="27750"/>
            </a:xfrm>
            <a:custGeom>
              <a:avLst/>
              <a:gdLst/>
              <a:ahLst/>
              <a:cxnLst/>
              <a:rect l="l" t="t" r="r" b="b"/>
              <a:pathLst>
                <a:path w="1031" h="1110" extrusionOk="0">
                  <a:moveTo>
                    <a:pt x="385" y="1"/>
                  </a:moveTo>
                  <a:cubicBezTo>
                    <a:pt x="348" y="1"/>
                    <a:pt x="309" y="3"/>
                    <a:pt x="267" y="9"/>
                  </a:cubicBezTo>
                  <a:lnTo>
                    <a:pt x="0" y="642"/>
                  </a:lnTo>
                  <a:lnTo>
                    <a:pt x="734" y="1109"/>
                  </a:lnTo>
                  <a:cubicBezTo>
                    <a:pt x="987" y="794"/>
                    <a:pt x="1030" y="1"/>
                    <a:pt x="385" y="1"/>
                  </a:cubicBezTo>
                  <a:close/>
                </a:path>
              </a:pathLst>
            </a:custGeom>
            <a:solidFill>
              <a:srgbClr val="E0A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13;p98">
              <a:extLst>
                <a:ext uri="{FF2B5EF4-FFF2-40B4-BE49-F238E27FC236}">
                  <a16:creationId xmlns:a16="http://schemas.microsoft.com/office/drawing/2014/main" id="{9E60F1CA-C0BA-B5CE-A28A-0E629BBC2A8D}"/>
                </a:ext>
              </a:extLst>
            </p:cNvPr>
            <p:cNvSpPr/>
            <p:nvPr/>
          </p:nvSpPr>
          <p:spPr>
            <a:xfrm>
              <a:off x="3866275" y="3149225"/>
              <a:ext cx="125950" cy="115975"/>
            </a:xfrm>
            <a:custGeom>
              <a:avLst/>
              <a:gdLst/>
              <a:ahLst/>
              <a:cxnLst/>
              <a:rect l="l" t="t" r="r" b="b"/>
              <a:pathLst>
                <a:path w="5038" h="4639" extrusionOk="0">
                  <a:moveTo>
                    <a:pt x="2551" y="0"/>
                  </a:moveTo>
                  <a:cubicBezTo>
                    <a:pt x="2414" y="0"/>
                    <a:pt x="2275" y="13"/>
                    <a:pt x="2135" y="39"/>
                  </a:cubicBezTo>
                  <a:cubicBezTo>
                    <a:pt x="867" y="240"/>
                    <a:pt x="0" y="1440"/>
                    <a:pt x="234" y="2708"/>
                  </a:cubicBezTo>
                  <a:cubicBezTo>
                    <a:pt x="444" y="3849"/>
                    <a:pt x="1438" y="4639"/>
                    <a:pt x="2535" y="4639"/>
                  </a:cubicBezTo>
                  <a:cubicBezTo>
                    <a:pt x="2657" y="4639"/>
                    <a:pt x="2779" y="4629"/>
                    <a:pt x="2902" y="4609"/>
                  </a:cubicBezTo>
                  <a:cubicBezTo>
                    <a:pt x="4170" y="4376"/>
                    <a:pt x="5037" y="3175"/>
                    <a:pt x="4804" y="1907"/>
                  </a:cubicBezTo>
                  <a:cubicBezTo>
                    <a:pt x="4596" y="783"/>
                    <a:pt x="3629" y="0"/>
                    <a:pt x="2551" y="0"/>
                  </a:cubicBezTo>
                  <a:close/>
                </a:path>
              </a:pathLst>
            </a:custGeom>
            <a:solidFill>
              <a:srgbClr val="DB9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14;p98">
              <a:extLst>
                <a:ext uri="{FF2B5EF4-FFF2-40B4-BE49-F238E27FC236}">
                  <a16:creationId xmlns:a16="http://schemas.microsoft.com/office/drawing/2014/main" id="{8D171FF8-207F-68AE-932C-BD2DD4A7F471}"/>
                </a:ext>
              </a:extLst>
            </p:cNvPr>
            <p:cNvSpPr/>
            <p:nvPr/>
          </p:nvSpPr>
          <p:spPr>
            <a:xfrm>
              <a:off x="3892125" y="3173000"/>
              <a:ext cx="74225" cy="67825"/>
            </a:xfrm>
            <a:custGeom>
              <a:avLst/>
              <a:gdLst/>
              <a:ahLst/>
              <a:cxnLst/>
              <a:rect l="l" t="t" r="r" b="b"/>
              <a:pathLst>
                <a:path w="2969" h="2713" extrusionOk="0">
                  <a:moveTo>
                    <a:pt x="1482" y="1"/>
                  </a:moveTo>
                  <a:cubicBezTo>
                    <a:pt x="1401" y="1"/>
                    <a:pt x="1318" y="8"/>
                    <a:pt x="1234" y="22"/>
                  </a:cubicBezTo>
                  <a:cubicBezTo>
                    <a:pt x="501" y="156"/>
                    <a:pt x="0" y="856"/>
                    <a:pt x="134" y="1590"/>
                  </a:cubicBezTo>
                  <a:cubicBezTo>
                    <a:pt x="252" y="2244"/>
                    <a:pt x="822" y="2713"/>
                    <a:pt x="1463" y="2713"/>
                  </a:cubicBezTo>
                  <a:cubicBezTo>
                    <a:pt x="1542" y="2713"/>
                    <a:pt x="1621" y="2706"/>
                    <a:pt x="1701" y="2691"/>
                  </a:cubicBezTo>
                  <a:cubicBezTo>
                    <a:pt x="2469" y="2558"/>
                    <a:pt x="2969" y="1857"/>
                    <a:pt x="2836" y="1123"/>
                  </a:cubicBezTo>
                  <a:cubicBezTo>
                    <a:pt x="2717" y="469"/>
                    <a:pt x="2148" y="1"/>
                    <a:pt x="1482" y="1"/>
                  </a:cubicBezTo>
                  <a:close/>
                </a:path>
              </a:pathLst>
            </a:custGeom>
            <a:solidFill>
              <a:srgbClr val="D1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15;p98">
              <a:extLst>
                <a:ext uri="{FF2B5EF4-FFF2-40B4-BE49-F238E27FC236}">
                  <a16:creationId xmlns:a16="http://schemas.microsoft.com/office/drawing/2014/main" id="{5A47ABB6-DCDD-DDA9-0BE7-42BE4C0ACE97}"/>
                </a:ext>
              </a:extLst>
            </p:cNvPr>
            <p:cNvSpPr/>
            <p:nvPr/>
          </p:nvSpPr>
          <p:spPr>
            <a:xfrm>
              <a:off x="3925475" y="3249425"/>
              <a:ext cx="25050" cy="32025"/>
            </a:xfrm>
            <a:custGeom>
              <a:avLst/>
              <a:gdLst/>
              <a:ahLst/>
              <a:cxnLst/>
              <a:rect l="l" t="t" r="r" b="b"/>
              <a:pathLst>
                <a:path w="1002" h="1281" extrusionOk="0">
                  <a:moveTo>
                    <a:pt x="201" y="1"/>
                  </a:moveTo>
                  <a:cubicBezTo>
                    <a:pt x="134" y="1"/>
                    <a:pt x="67" y="68"/>
                    <a:pt x="67" y="134"/>
                  </a:cubicBezTo>
                  <a:cubicBezTo>
                    <a:pt x="0" y="334"/>
                    <a:pt x="0" y="535"/>
                    <a:pt x="67" y="701"/>
                  </a:cubicBezTo>
                  <a:cubicBezTo>
                    <a:pt x="101" y="902"/>
                    <a:pt x="201" y="1035"/>
                    <a:pt x="334" y="1168"/>
                  </a:cubicBezTo>
                  <a:cubicBezTo>
                    <a:pt x="384" y="1243"/>
                    <a:pt x="490" y="1281"/>
                    <a:pt x="597" y="1281"/>
                  </a:cubicBezTo>
                  <a:cubicBezTo>
                    <a:pt x="632" y="1281"/>
                    <a:pt x="668" y="1277"/>
                    <a:pt x="701" y="1268"/>
                  </a:cubicBezTo>
                  <a:cubicBezTo>
                    <a:pt x="901" y="1202"/>
                    <a:pt x="1001" y="1068"/>
                    <a:pt x="1001" y="1068"/>
                  </a:cubicBezTo>
                  <a:cubicBezTo>
                    <a:pt x="734" y="835"/>
                    <a:pt x="568" y="501"/>
                    <a:pt x="534" y="134"/>
                  </a:cubicBezTo>
                  <a:cubicBezTo>
                    <a:pt x="534" y="68"/>
                    <a:pt x="467" y="1"/>
                    <a:pt x="367" y="1"/>
                  </a:cubicBezTo>
                  <a:close/>
                </a:path>
              </a:pathLst>
            </a:custGeom>
            <a:solidFill>
              <a:srgbClr val="ECB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16;p98">
              <a:extLst>
                <a:ext uri="{FF2B5EF4-FFF2-40B4-BE49-F238E27FC236}">
                  <a16:creationId xmlns:a16="http://schemas.microsoft.com/office/drawing/2014/main" id="{ECFA15AD-68DC-B7DC-BA6E-4E5656131B2D}"/>
                </a:ext>
              </a:extLst>
            </p:cNvPr>
            <p:cNvSpPr/>
            <p:nvPr/>
          </p:nvSpPr>
          <p:spPr>
            <a:xfrm>
              <a:off x="3920475" y="2914200"/>
              <a:ext cx="391975" cy="425400"/>
            </a:xfrm>
            <a:custGeom>
              <a:avLst/>
              <a:gdLst/>
              <a:ahLst/>
              <a:cxnLst/>
              <a:rect l="l" t="t" r="r" b="b"/>
              <a:pathLst>
                <a:path w="15679" h="17016" extrusionOk="0">
                  <a:moveTo>
                    <a:pt x="8673" y="0"/>
                  </a:moveTo>
                  <a:cubicBezTo>
                    <a:pt x="7939" y="2102"/>
                    <a:pt x="6605" y="3936"/>
                    <a:pt x="4870" y="5271"/>
                  </a:cubicBezTo>
                  <a:cubicBezTo>
                    <a:pt x="3436" y="6372"/>
                    <a:pt x="1768" y="7105"/>
                    <a:pt x="0" y="7439"/>
                  </a:cubicBezTo>
                  <a:lnTo>
                    <a:pt x="601" y="10941"/>
                  </a:lnTo>
                  <a:cubicBezTo>
                    <a:pt x="1228" y="14527"/>
                    <a:pt x="4318" y="17016"/>
                    <a:pt x="7809" y="17016"/>
                  </a:cubicBezTo>
                  <a:cubicBezTo>
                    <a:pt x="8215" y="17016"/>
                    <a:pt x="8627" y="16982"/>
                    <a:pt x="9040" y="16912"/>
                  </a:cubicBezTo>
                  <a:cubicBezTo>
                    <a:pt x="13010" y="16212"/>
                    <a:pt x="15678" y="12443"/>
                    <a:pt x="14978" y="8440"/>
                  </a:cubicBezTo>
                  <a:lnTo>
                    <a:pt x="14844" y="7639"/>
                  </a:lnTo>
                  <a:cubicBezTo>
                    <a:pt x="13577" y="7072"/>
                    <a:pt x="9974" y="5071"/>
                    <a:pt x="8673" y="0"/>
                  </a:cubicBez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17;p98">
              <a:extLst>
                <a:ext uri="{FF2B5EF4-FFF2-40B4-BE49-F238E27FC236}">
                  <a16:creationId xmlns:a16="http://schemas.microsoft.com/office/drawing/2014/main" id="{16C9DE1A-32AA-B75C-DDA2-6EAC0B645792}"/>
                </a:ext>
              </a:extLst>
            </p:cNvPr>
            <p:cNvSpPr/>
            <p:nvPr/>
          </p:nvSpPr>
          <p:spPr>
            <a:xfrm>
              <a:off x="4335775" y="3164175"/>
              <a:ext cx="25775" cy="27750"/>
            </a:xfrm>
            <a:custGeom>
              <a:avLst/>
              <a:gdLst/>
              <a:ahLst/>
              <a:cxnLst/>
              <a:rect l="l" t="t" r="r" b="b"/>
              <a:pathLst>
                <a:path w="1031" h="1110" extrusionOk="0">
                  <a:moveTo>
                    <a:pt x="381" y="1"/>
                  </a:moveTo>
                  <a:cubicBezTo>
                    <a:pt x="345" y="1"/>
                    <a:pt x="307" y="3"/>
                    <a:pt x="267" y="8"/>
                  </a:cubicBezTo>
                  <a:lnTo>
                    <a:pt x="0" y="642"/>
                  </a:lnTo>
                  <a:lnTo>
                    <a:pt x="734" y="1109"/>
                  </a:lnTo>
                  <a:cubicBezTo>
                    <a:pt x="987" y="825"/>
                    <a:pt x="1030" y="1"/>
                    <a:pt x="381" y="1"/>
                  </a:cubicBezTo>
                  <a:close/>
                </a:path>
              </a:pathLst>
            </a:custGeom>
            <a:solidFill>
              <a:srgbClr val="E0A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18;p98">
              <a:extLst>
                <a:ext uri="{FF2B5EF4-FFF2-40B4-BE49-F238E27FC236}">
                  <a16:creationId xmlns:a16="http://schemas.microsoft.com/office/drawing/2014/main" id="{06FA21B8-44EF-0C70-7BBC-E5F5040CB4A7}"/>
                </a:ext>
              </a:extLst>
            </p:cNvPr>
            <p:cNvSpPr/>
            <p:nvPr/>
          </p:nvSpPr>
          <p:spPr>
            <a:xfrm>
              <a:off x="4279050" y="3063475"/>
              <a:ext cx="115950" cy="115925"/>
            </a:xfrm>
            <a:custGeom>
              <a:avLst/>
              <a:gdLst/>
              <a:ahLst/>
              <a:cxnLst/>
              <a:rect l="l" t="t" r="r" b="b"/>
              <a:pathLst>
                <a:path w="4638" h="4637" extrusionOk="0">
                  <a:moveTo>
                    <a:pt x="2303" y="0"/>
                  </a:moveTo>
                  <a:cubicBezTo>
                    <a:pt x="1035" y="0"/>
                    <a:pt x="1" y="1034"/>
                    <a:pt x="1" y="2302"/>
                  </a:cubicBezTo>
                  <a:cubicBezTo>
                    <a:pt x="1" y="3569"/>
                    <a:pt x="1035" y="4637"/>
                    <a:pt x="2303" y="4637"/>
                  </a:cubicBezTo>
                  <a:cubicBezTo>
                    <a:pt x="3603" y="4637"/>
                    <a:pt x="4638" y="3569"/>
                    <a:pt x="4638" y="2302"/>
                  </a:cubicBezTo>
                  <a:cubicBezTo>
                    <a:pt x="4638" y="1034"/>
                    <a:pt x="3603" y="0"/>
                    <a:pt x="2303" y="0"/>
                  </a:cubicBez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19;p98">
              <a:extLst>
                <a:ext uri="{FF2B5EF4-FFF2-40B4-BE49-F238E27FC236}">
                  <a16:creationId xmlns:a16="http://schemas.microsoft.com/office/drawing/2014/main" id="{3552B751-F6A4-24DA-A37F-A9EA642A6AB0}"/>
                </a:ext>
              </a:extLst>
            </p:cNvPr>
            <p:cNvSpPr/>
            <p:nvPr/>
          </p:nvSpPr>
          <p:spPr>
            <a:xfrm>
              <a:off x="4303250" y="3086825"/>
              <a:ext cx="67575" cy="68400"/>
            </a:xfrm>
            <a:custGeom>
              <a:avLst/>
              <a:gdLst/>
              <a:ahLst/>
              <a:cxnLst/>
              <a:rect l="l" t="t" r="r" b="b"/>
              <a:pathLst>
                <a:path w="2703" h="2736" extrusionOk="0">
                  <a:moveTo>
                    <a:pt x="1335" y="0"/>
                  </a:moveTo>
                  <a:cubicBezTo>
                    <a:pt x="601" y="0"/>
                    <a:pt x="0" y="634"/>
                    <a:pt x="0" y="1368"/>
                  </a:cubicBezTo>
                  <a:cubicBezTo>
                    <a:pt x="0" y="2135"/>
                    <a:pt x="601" y="2736"/>
                    <a:pt x="1335" y="2736"/>
                  </a:cubicBezTo>
                  <a:cubicBezTo>
                    <a:pt x="2102" y="2736"/>
                    <a:pt x="2702" y="2135"/>
                    <a:pt x="2702" y="1368"/>
                  </a:cubicBezTo>
                  <a:cubicBezTo>
                    <a:pt x="2702" y="634"/>
                    <a:pt x="2102" y="0"/>
                    <a:pt x="1335" y="0"/>
                  </a:cubicBezTo>
                  <a:close/>
                </a:path>
              </a:pathLst>
            </a:custGeom>
            <a:solidFill>
              <a:srgbClr val="DB9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20;p98">
              <a:extLst>
                <a:ext uri="{FF2B5EF4-FFF2-40B4-BE49-F238E27FC236}">
                  <a16:creationId xmlns:a16="http://schemas.microsoft.com/office/drawing/2014/main" id="{467A7D2E-13B1-BFFC-5AA5-139D98C1E709}"/>
                </a:ext>
              </a:extLst>
            </p:cNvPr>
            <p:cNvSpPr/>
            <p:nvPr/>
          </p:nvSpPr>
          <p:spPr>
            <a:xfrm>
              <a:off x="4329100" y="3165200"/>
              <a:ext cx="25050" cy="32025"/>
            </a:xfrm>
            <a:custGeom>
              <a:avLst/>
              <a:gdLst/>
              <a:ahLst/>
              <a:cxnLst/>
              <a:rect l="l" t="t" r="r" b="b"/>
              <a:pathLst>
                <a:path w="1002" h="1281" extrusionOk="0">
                  <a:moveTo>
                    <a:pt x="200" y="1"/>
                  </a:moveTo>
                  <a:cubicBezTo>
                    <a:pt x="134" y="1"/>
                    <a:pt x="67" y="68"/>
                    <a:pt x="67" y="134"/>
                  </a:cubicBezTo>
                  <a:cubicBezTo>
                    <a:pt x="0" y="301"/>
                    <a:pt x="0" y="535"/>
                    <a:pt x="67" y="701"/>
                  </a:cubicBezTo>
                  <a:cubicBezTo>
                    <a:pt x="100" y="868"/>
                    <a:pt x="200" y="1035"/>
                    <a:pt x="301" y="1168"/>
                  </a:cubicBezTo>
                  <a:cubicBezTo>
                    <a:pt x="376" y="1243"/>
                    <a:pt x="469" y="1281"/>
                    <a:pt x="568" y="1281"/>
                  </a:cubicBezTo>
                  <a:cubicBezTo>
                    <a:pt x="601" y="1281"/>
                    <a:pt x="634" y="1277"/>
                    <a:pt x="667" y="1268"/>
                  </a:cubicBezTo>
                  <a:cubicBezTo>
                    <a:pt x="868" y="1202"/>
                    <a:pt x="1001" y="1068"/>
                    <a:pt x="1001" y="1068"/>
                  </a:cubicBezTo>
                  <a:cubicBezTo>
                    <a:pt x="734" y="835"/>
                    <a:pt x="567" y="501"/>
                    <a:pt x="534" y="134"/>
                  </a:cubicBezTo>
                  <a:cubicBezTo>
                    <a:pt x="534" y="68"/>
                    <a:pt x="467" y="1"/>
                    <a:pt x="367" y="1"/>
                  </a:cubicBezTo>
                  <a:close/>
                </a:path>
              </a:pathLst>
            </a:custGeom>
            <a:solidFill>
              <a:srgbClr val="ECB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21;p98">
              <a:extLst>
                <a:ext uri="{FF2B5EF4-FFF2-40B4-BE49-F238E27FC236}">
                  <a16:creationId xmlns:a16="http://schemas.microsoft.com/office/drawing/2014/main" id="{06DA1E2D-3341-FE94-9EF6-6A6279D86E07}"/>
                </a:ext>
              </a:extLst>
            </p:cNvPr>
            <p:cNvSpPr/>
            <p:nvPr/>
          </p:nvSpPr>
          <p:spPr>
            <a:xfrm>
              <a:off x="3954650" y="3071850"/>
              <a:ext cx="94275" cy="35850"/>
            </a:xfrm>
            <a:custGeom>
              <a:avLst/>
              <a:gdLst/>
              <a:ahLst/>
              <a:cxnLst/>
              <a:rect l="l" t="t" r="r" b="b"/>
              <a:pathLst>
                <a:path w="3771" h="1434" extrusionOk="0">
                  <a:moveTo>
                    <a:pt x="2095" y="1"/>
                  </a:moveTo>
                  <a:cubicBezTo>
                    <a:pt x="1966" y="1"/>
                    <a:pt x="1835" y="11"/>
                    <a:pt x="1702" y="32"/>
                  </a:cubicBezTo>
                  <a:cubicBezTo>
                    <a:pt x="902" y="199"/>
                    <a:pt x="268" y="766"/>
                    <a:pt x="1" y="1433"/>
                  </a:cubicBezTo>
                  <a:cubicBezTo>
                    <a:pt x="1117" y="968"/>
                    <a:pt x="2319" y="762"/>
                    <a:pt x="3501" y="762"/>
                  </a:cubicBezTo>
                  <a:cubicBezTo>
                    <a:pt x="3591" y="762"/>
                    <a:pt x="3681" y="764"/>
                    <a:pt x="3770" y="766"/>
                  </a:cubicBezTo>
                  <a:cubicBezTo>
                    <a:pt x="3406" y="289"/>
                    <a:pt x="2781" y="1"/>
                    <a:pt x="20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22;p98">
              <a:extLst>
                <a:ext uri="{FF2B5EF4-FFF2-40B4-BE49-F238E27FC236}">
                  <a16:creationId xmlns:a16="http://schemas.microsoft.com/office/drawing/2014/main" id="{D9838A7B-96E8-82D2-EC66-CE6426ED38C8}"/>
                </a:ext>
              </a:extLst>
            </p:cNvPr>
            <p:cNvSpPr/>
            <p:nvPr/>
          </p:nvSpPr>
          <p:spPr>
            <a:xfrm>
              <a:off x="4102275" y="3045725"/>
              <a:ext cx="105100" cy="38625"/>
            </a:xfrm>
            <a:custGeom>
              <a:avLst/>
              <a:gdLst/>
              <a:ahLst/>
              <a:cxnLst/>
              <a:rect l="l" t="t" r="r" b="b"/>
              <a:pathLst>
                <a:path w="4204" h="1545" extrusionOk="0">
                  <a:moveTo>
                    <a:pt x="2369" y="0"/>
                  </a:moveTo>
                  <a:cubicBezTo>
                    <a:pt x="2215" y="0"/>
                    <a:pt x="2059" y="14"/>
                    <a:pt x="1902" y="43"/>
                  </a:cubicBezTo>
                  <a:cubicBezTo>
                    <a:pt x="1001" y="177"/>
                    <a:pt x="300" y="810"/>
                    <a:pt x="0" y="1544"/>
                  </a:cubicBezTo>
                  <a:cubicBezTo>
                    <a:pt x="1334" y="1044"/>
                    <a:pt x="2769" y="777"/>
                    <a:pt x="4203" y="777"/>
                  </a:cubicBezTo>
                  <a:cubicBezTo>
                    <a:pt x="3763" y="309"/>
                    <a:pt x="3095" y="0"/>
                    <a:pt x="2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23;p98">
              <a:extLst>
                <a:ext uri="{FF2B5EF4-FFF2-40B4-BE49-F238E27FC236}">
                  <a16:creationId xmlns:a16="http://schemas.microsoft.com/office/drawing/2014/main" id="{8C507EFC-1E05-0A32-748A-480EE37A8CBB}"/>
                </a:ext>
              </a:extLst>
            </p:cNvPr>
            <p:cNvSpPr/>
            <p:nvPr/>
          </p:nvSpPr>
          <p:spPr>
            <a:xfrm>
              <a:off x="4136450" y="3097650"/>
              <a:ext cx="38400" cy="30900"/>
            </a:xfrm>
            <a:custGeom>
              <a:avLst/>
              <a:gdLst/>
              <a:ahLst/>
              <a:cxnLst/>
              <a:rect l="l" t="t" r="r" b="b"/>
              <a:pathLst>
                <a:path w="1536" h="1236" extrusionOk="0">
                  <a:moveTo>
                    <a:pt x="601" y="1"/>
                  </a:moveTo>
                  <a:cubicBezTo>
                    <a:pt x="268" y="1"/>
                    <a:pt x="1" y="268"/>
                    <a:pt x="1" y="601"/>
                  </a:cubicBezTo>
                  <a:cubicBezTo>
                    <a:pt x="1" y="968"/>
                    <a:pt x="268" y="1235"/>
                    <a:pt x="601" y="1235"/>
                  </a:cubicBezTo>
                  <a:cubicBezTo>
                    <a:pt x="968" y="1235"/>
                    <a:pt x="1235" y="968"/>
                    <a:pt x="1235" y="601"/>
                  </a:cubicBezTo>
                  <a:cubicBezTo>
                    <a:pt x="1235" y="568"/>
                    <a:pt x="1235" y="535"/>
                    <a:pt x="1235" y="468"/>
                  </a:cubicBezTo>
                  <a:lnTo>
                    <a:pt x="1502" y="134"/>
                  </a:lnTo>
                  <a:cubicBezTo>
                    <a:pt x="1535" y="101"/>
                    <a:pt x="1469" y="34"/>
                    <a:pt x="1402" y="34"/>
                  </a:cubicBezTo>
                  <a:lnTo>
                    <a:pt x="1002" y="134"/>
                  </a:lnTo>
                  <a:cubicBezTo>
                    <a:pt x="901" y="34"/>
                    <a:pt x="768" y="1"/>
                    <a:pt x="6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24;p98">
              <a:extLst>
                <a:ext uri="{FF2B5EF4-FFF2-40B4-BE49-F238E27FC236}">
                  <a16:creationId xmlns:a16="http://schemas.microsoft.com/office/drawing/2014/main" id="{DBBE3AC2-ECEF-044B-6ED6-1D62C7E556A0}"/>
                </a:ext>
              </a:extLst>
            </p:cNvPr>
            <p:cNvSpPr/>
            <p:nvPr/>
          </p:nvSpPr>
          <p:spPr>
            <a:xfrm>
              <a:off x="3967175" y="3114875"/>
              <a:ext cx="41725" cy="31250"/>
            </a:xfrm>
            <a:custGeom>
              <a:avLst/>
              <a:gdLst/>
              <a:ahLst/>
              <a:cxnLst/>
              <a:rect l="l" t="t" r="r" b="b"/>
              <a:pathLst>
                <a:path w="1669" h="1250" extrusionOk="0">
                  <a:moveTo>
                    <a:pt x="992" y="1"/>
                  </a:moveTo>
                  <a:cubicBezTo>
                    <a:pt x="952" y="1"/>
                    <a:pt x="910" y="5"/>
                    <a:pt x="868" y="12"/>
                  </a:cubicBezTo>
                  <a:cubicBezTo>
                    <a:pt x="734" y="12"/>
                    <a:pt x="601" y="112"/>
                    <a:pt x="534" y="213"/>
                  </a:cubicBezTo>
                  <a:lnTo>
                    <a:pt x="100" y="179"/>
                  </a:lnTo>
                  <a:cubicBezTo>
                    <a:pt x="34" y="179"/>
                    <a:pt x="0" y="246"/>
                    <a:pt x="34" y="313"/>
                  </a:cubicBezTo>
                  <a:lnTo>
                    <a:pt x="367" y="579"/>
                  </a:lnTo>
                  <a:cubicBezTo>
                    <a:pt x="367" y="613"/>
                    <a:pt x="367" y="680"/>
                    <a:pt x="367" y="713"/>
                  </a:cubicBezTo>
                  <a:cubicBezTo>
                    <a:pt x="430" y="1025"/>
                    <a:pt x="697" y="1250"/>
                    <a:pt x="1032" y="1250"/>
                  </a:cubicBezTo>
                  <a:cubicBezTo>
                    <a:pt x="1055" y="1250"/>
                    <a:pt x="1078" y="1249"/>
                    <a:pt x="1101" y="1247"/>
                  </a:cubicBezTo>
                  <a:cubicBezTo>
                    <a:pt x="1435" y="1180"/>
                    <a:pt x="1668" y="846"/>
                    <a:pt x="1601" y="513"/>
                  </a:cubicBezTo>
                  <a:cubicBezTo>
                    <a:pt x="1542" y="218"/>
                    <a:pt x="1301" y="1"/>
                    <a:pt x="99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25;p98">
              <a:extLst>
                <a:ext uri="{FF2B5EF4-FFF2-40B4-BE49-F238E27FC236}">
                  <a16:creationId xmlns:a16="http://schemas.microsoft.com/office/drawing/2014/main" id="{226AFEA4-E12D-8E4A-3FD8-550067F8FB33}"/>
                </a:ext>
              </a:extLst>
            </p:cNvPr>
            <p:cNvSpPr/>
            <p:nvPr/>
          </p:nvSpPr>
          <p:spPr>
            <a:xfrm>
              <a:off x="4039725" y="3201900"/>
              <a:ext cx="42550" cy="17550"/>
            </a:xfrm>
            <a:custGeom>
              <a:avLst/>
              <a:gdLst/>
              <a:ahLst/>
              <a:cxnLst/>
              <a:rect l="l" t="t" r="r" b="b"/>
              <a:pathLst>
                <a:path w="1702" h="702" extrusionOk="0">
                  <a:moveTo>
                    <a:pt x="1702" y="1"/>
                  </a:moveTo>
                  <a:lnTo>
                    <a:pt x="1702" y="1"/>
                  </a:lnTo>
                  <a:cubicBezTo>
                    <a:pt x="1135" y="101"/>
                    <a:pt x="567" y="134"/>
                    <a:pt x="0" y="134"/>
                  </a:cubicBezTo>
                  <a:cubicBezTo>
                    <a:pt x="167" y="468"/>
                    <a:pt x="501" y="701"/>
                    <a:pt x="868" y="701"/>
                  </a:cubicBezTo>
                  <a:cubicBezTo>
                    <a:pt x="1235" y="701"/>
                    <a:pt x="1535" y="334"/>
                    <a:pt x="1702" y="1"/>
                  </a:cubicBezTo>
                  <a:close/>
                </a:path>
              </a:pathLst>
            </a:custGeom>
            <a:solidFill>
              <a:srgbClr val="DB9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26;p98">
              <a:extLst>
                <a:ext uri="{FF2B5EF4-FFF2-40B4-BE49-F238E27FC236}">
                  <a16:creationId xmlns:a16="http://schemas.microsoft.com/office/drawing/2014/main" id="{D5DFDA9D-1789-7753-A7AB-3A848D4D9EA5}"/>
                </a:ext>
              </a:extLst>
            </p:cNvPr>
            <p:cNvSpPr/>
            <p:nvPr/>
          </p:nvSpPr>
          <p:spPr>
            <a:xfrm>
              <a:off x="4048050" y="3226075"/>
              <a:ext cx="122625" cy="53925"/>
            </a:xfrm>
            <a:custGeom>
              <a:avLst/>
              <a:gdLst/>
              <a:ahLst/>
              <a:cxnLst/>
              <a:rect l="l" t="t" r="r" b="b"/>
              <a:pathLst>
                <a:path w="4905" h="2157" extrusionOk="0">
                  <a:moveTo>
                    <a:pt x="4904" y="1"/>
                  </a:moveTo>
                  <a:cubicBezTo>
                    <a:pt x="3337" y="568"/>
                    <a:pt x="1669" y="868"/>
                    <a:pt x="1" y="868"/>
                  </a:cubicBezTo>
                  <a:cubicBezTo>
                    <a:pt x="510" y="1646"/>
                    <a:pt x="1422" y="2156"/>
                    <a:pt x="2327" y="2156"/>
                  </a:cubicBezTo>
                  <a:cubicBezTo>
                    <a:pt x="2430" y="2156"/>
                    <a:pt x="2533" y="2149"/>
                    <a:pt x="2636" y="2136"/>
                  </a:cubicBezTo>
                  <a:cubicBezTo>
                    <a:pt x="3670" y="1969"/>
                    <a:pt x="4604" y="1002"/>
                    <a:pt x="49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27;p98">
              <a:extLst>
                <a:ext uri="{FF2B5EF4-FFF2-40B4-BE49-F238E27FC236}">
                  <a16:creationId xmlns:a16="http://schemas.microsoft.com/office/drawing/2014/main" id="{D1FD026C-2C9D-EF8A-39D8-E962AC0D0A2F}"/>
                </a:ext>
              </a:extLst>
            </p:cNvPr>
            <p:cNvSpPr/>
            <p:nvPr/>
          </p:nvSpPr>
          <p:spPr>
            <a:xfrm>
              <a:off x="3905450" y="2862500"/>
              <a:ext cx="186825" cy="101400"/>
            </a:xfrm>
            <a:custGeom>
              <a:avLst/>
              <a:gdLst/>
              <a:ahLst/>
              <a:cxnLst/>
              <a:rect l="l" t="t" r="r" b="b"/>
              <a:pathLst>
                <a:path w="7473" h="4056" extrusionOk="0">
                  <a:moveTo>
                    <a:pt x="7473" y="0"/>
                  </a:moveTo>
                  <a:lnTo>
                    <a:pt x="1" y="3703"/>
                  </a:lnTo>
                  <a:cubicBezTo>
                    <a:pt x="631" y="3937"/>
                    <a:pt x="1299" y="4056"/>
                    <a:pt x="1975" y="4056"/>
                  </a:cubicBezTo>
                  <a:cubicBezTo>
                    <a:pt x="2838" y="4056"/>
                    <a:pt x="3714" y="3862"/>
                    <a:pt x="4537" y="3469"/>
                  </a:cubicBezTo>
                  <a:cubicBezTo>
                    <a:pt x="6005" y="2735"/>
                    <a:pt x="7039" y="1435"/>
                    <a:pt x="7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28;p98">
              <a:extLst>
                <a:ext uri="{FF2B5EF4-FFF2-40B4-BE49-F238E27FC236}">
                  <a16:creationId xmlns:a16="http://schemas.microsoft.com/office/drawing/2014/main" id="{42D652B8-51E7-7115-1D61-20B0F54B8CB2}"/>
                </a:ext>
              </a:extLst>
            </p:cNvPr>
            <p:cNvSpPr/>
            <p:nvPr/>
          </p:nvSpPr>
          <p:spPr>
            <a:xfrm>
              <a:off x="3992200" y="2819950"/>
              <a:ext cx="112600" cy="24225"/>
            </a:xfrm>
            <a:custGeom>
              <a:avLst/>
              <a:gdLst/>
              <a:ahLst/>
              <a:cxnLst/>
              <a:rect l="l" t="t" r="r" b="b"/>
              <a:pathLst>
                <a:path w="4504" h="969" extrusionOk="0">
                  <a:moveTo>
                    <a:pt x="4503" y="1"/>
                  </a:moveTo>
                  <a:lnTo>
                    <a:pt x="0" y="34"/>
                  </a:lnTo>
                  <a:cubicBezTo>
                    <a:pt x="567" y="601"/>
                    <a:pt x="1368" y="968"/>
                    <a:pt x="2268" y="968"/>
                  </a:cubicBezTo>
                  <a:cubicBezTo>
                    <a:pt x="3136" y="968"/>
                    <a:pt x="3936" y="601"/>
                    <a:pt x="4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29;p98">
              <a:extLst>
                <a:ext uri="{FF2B5EF4-FFF2-40B4-BE49-F238E27FC236}">
                  <a16:creationId xmlns:a16="http://schemas.microsoft.com/office/drawing/2014/main" id="{56F37C82-B2FF-5D0A-EA73-1C9A67AE03FA}"/>
                </a:ext>
              </a:extLst>
            </p:cNvPr>
            <p:cNvSpPr/>
            <p:nvPr/>
          </p:nvSpPr>
          <p:spPr>
            <a:xfrm>
              <a:off x="4191500" y="2831625"/>
              <a:ext cx="81750" cy="111775"/>
            </a:xfrm>
            <a:custGeom>
              <a:avLst/>
              <a:gdLst/>
              <a:ahLst/>
              <a:cxnLst/>
              <a:rect l="l" t="t" r="r" b="b"/>
              <a:pathLst>
                <a:path w="3270" h="4471" extrusionOk="0">
                  <a:moveTo>
                    <a:pt x="234" y="1"/>
                  </a:moveTo>
                  <a:cubicBezTo>
                    <a:pt x="0" y="968"/>
                    <a:pt x="167" y="2002"/>
                    <a:pt x="768" y="2870"/>
                  </a:cubicBezTo>
                  <a:cubicBezTo>
                    <a:pt x="1368" y="3770"/>
                    <a:pt x="2302" y="4304"/>
                    <a:pt x="3269" y="4471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30;p98">
              <a:extLst>
                <a:ext uri="{FF2B5EF4-FFF2-40B4-BE49-F238E27FC236}">
                  <a16:creationId xmlns:a16="http://schemas.microsoft.com/office/drawing/2014/main" id="{AFCD86BE-42DD-47D2-D590-1390BA6B6B53}"/>
                </a:ext>
              </a:extLst>
            </p:cNvPr>
            <p:cNvSpPr/>
            <p:nvPr/>
          </p:nvSpPr>
          <p:spPr>
            <a:xfrm>
              <a:off x="3964675" y="3181950"/>
              <a:ext cx="80075" cy="77525"/>
            </a:xfrm>
            <a:custGeom>
              <a:avLst/>
              <a:gdLst/>
              <a:ahLst/>
              <a:cxnLst/>
              <a:rect l="l" t="t" r="r" b="b"/>
              <a:pathLst>
                <a:path w="3203" h="3101" extrusionOk="0">
                  <a:moveTo>
                    <a:pt x="1529" y="1"/>
                  </a:moveTo>
                  <a:cubicBezTo>
                    <a:pt x="1411" y="1"/>
                    <a:pt x="1310" y="32"/>
                    <a:pt x="1234" y="98"/>
                  </a:cubicBezTo>
                  <a:lnTo>
                    <a:pt x="0" y="1232"/>
                  </a:lnTo>
                  <a:cubicBezTo>
                    <a:pt x="75" y="1166"/>
                    <a:pt x="177" y="1135"/>
                    <a:pt x="294" y="1135"/>
                  </a:cubicBezTo>
                  <a:cubicBezTo>
                    <a:pt x="594" y="1135"/>
                    <a:pt x="999" y="1340"/>
                    <a:pt x="1335" y="1699"/>
                  </a:cubicBezTo>
                  <a:cubicBezTo>
                    <a:pt x="1835" y="2233"/>
                    <a:pt x="1968" y="2833"/>
                    <a:pt x="1701" y="3100"/>
                  </a:cubicBezTo>
                  <a:lnTo>
                    <a:pt x="2936" y="1966"/>
                  </a:lnTo>
                  <a:cubicBezTo>
                    <a:pt x="3203" y="1699"/>
                    <a:pt x="3069" y="1099"/>
                    <a:pt x="2569" y="565"/>
                  </a:cubicBezTo>
                  <a:cubicBezTo>
                    <a:pt x="2233" y="205"/>
                    <a:pt x="1829" y="1"/>
                    <a:pt x="1529" y="1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31;p98">
              <a:extLst>
                <a:ext uri="{FF2B5EF4-FFF2-40B4-BE49-F238E27FC236}">
                  <a16:creationId xmlns:a16="http://schemas.microsoft.com/office/drawing/2014/main" id="{422062F7-3CF0-9587-28A6-F202D01E0E5D}"/>
                </a:ext>
              </a:extLst>
            </p:cNvPr>
            <p:cNvSpPr/>
            <p:nvPr/>
          </p:nvSpPr>
          <p:spPr>
            <a:xfrm>
              <a:off x="3943825" y="3210325"/>
              <a:ext cx="70075" cy="68325"/>
            </a:xfrm>
            <a:custGeom>
              <a:avLst/>
              <a:gdLst/>
              <a:ahLst/>
              <a:cxnLst/>
              <a:rect l="l" t="t" r="r" b="b"/>
              <a:pathLst>
                <a:path w="2803" h="2733" extrusionOk="0">
                  <a:moveTo>
                    <a:pt x="1128" y="0"/>
                  </a:moveTo>
                  <a:cubicBezTo>
                    <a:pt x="1011" y="0"/>
                    <a:pt x="909" y="31"/>
                    <a:pt x="834" y="97"/>
                  </a:cubicBezTo>
                  <a:lnTo>
                    <a:pt x="0" y="864"/>
                  </a:lnTo>
                  <a:cubicBezTo>
                    <a:pt x="75" y="799"/>
                    <a:pt x="177" y="767"/>
                    <a:pt x="294" y="767"/>
                  </a:cubicBezTo>
                  <a:cubicBezTo>
                    <a:pt x="595" y="767"/>
                    <a:pt x="999" y="972"/>
                    <a:pt x="1335" y="1331"/>
                  </a:cubicBezTo>
                  <a:cubicBezTo>
                    <a:pt x="1802" y="1865"/>
                    <a:pt x="1968" y="2466"/>
                    <a:pt x="1702" y="2732"/>
                  </a:cubicBezTo>
                  <a:lnTo>
                    <a:pt x="2535" y="1965"/>
                  </a:lnTo>
                  <a:cubicBezTo>
                    <a:pt x="2802" y="1698"/>
                    <a:pt x="2669" y="1098"/>
                    <a:pt x="2169" y="564"/>
                  </a:cubicBezTo>
                  <a:cubicBezTo>
                    <a:pt x="1833" y="205"/>
                    <a:pt x="1428" y="0"/>
                    <a:pt x="1128" y="0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32;p98">
              <a:extLst>
                <a:ext uri="{FF2B5EF4-FFF2-40B4-BE49-F238E27FC236}">
                  <a16:creationId xmlns:a16="http://schemas.microsoft.com/office/drawing/2014/main" id="{CCF34656-4414-CF91-5DCF-D95DF76F448D}"/>
                </a:ext>
              </a:extLst>
            </p:cNvPr>
            <p:cNvSpPr/>
            <p:nvPr/>
          </p:nvSpPr>
          <p:spPr>
            <a:xfrm>
              <a:off x="3904625" y="3229500"/>
              <a:ext cx="88425" cy="85000"/>
            </a:xfrm>
            <a:custGeom>
              <a:avLst/>
              <a:gdLst/>
              <a:ahLst/>
              <a:cxnLst/>
              <a:rect l="l" t="t" r="r" b="b"/>
              <a:pathLst>
                <a:path w="3537" h="3400" extrusionOk="0">
                  <a:moveTo>
                    <a:pt x="1862" y="0"/>
                  </a:moveTo>
                  <a:cubicBezTo>
                    <a:pt x="1745" y="0"/>
                    <a:pt x="1643" y="32"/>
                    <a:pt x="1568" y="97"/>
                  </a:cubicBezTo>
                  <a:lnTo>
                    <a:pt x="1" y="1565"/>
                  </a:lnTo>
                  <a:lnTo>
                    <a:pt x="1702" y="3400"/>
                  </a:lnTo>
                  <a:lnTo>
                    <a:pt x="3270" y="1965"/>
                  </a:lnTo>
                  <a:cubicBezTo>
                    <a:pt x="3536" y="1699"/>
                    <a:pt x="3370" y="1098"/>
                    <a:pt x="2903" y="564"/>
                  </a:cubicBezTo>
                  <a:cubicBezTo>
                    <a:pt x="2567" y="205"/>
                    <a:pt x="2163" y="0"/>
                    <a:pt x="1862" y="0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33;p98">
              <a:extLst>
                <a:ext uri="{FF2B5EF4-FFF2-40B4-BE49-F238E27FC236}">
                  <a16:creationId xmlns:a16="http://schemas.microsoft.com/office/drawing/2014/main" id="{7F29E3B6-F0C0-DDE4-0FE0-DDCCDD0E99CC}"/>
                </a:ext>
              </a:extLst>
            </p:cNvPr>
            <p:cNvSpPr/>
            <p:nvPr/>
          </p:nvSpPr>
          <p:spPr>
            <a:xfrm>
              <a:off x="4121450" y="3181950"/>
              <a:ext cx="80075" cy="77525"/>
            </a:xfrm>
            <a:custGeom>
              <a:avLst/>
              <a:gdLst/>
              <a:ahLst/>
              <a:cxnLst/>
              <a:rect l="l" t="t" r="r" b="b"/>
              <a:pathLst>
                <a:path w="3203" h="3101" extrusionOk="0">
                  <a:moveTo>
                    <a:pt x="1529" y="1"/>
                  </a:moveTo>
                  <a:cubicBezTo>
                    <a:pt x="1411" y="1"/>
                    <a:pt x="1310" y="32"/>
                    <a:pt x="1235" y="98"/>
                  </a:cubicBezTo>
                  <a:lnTo>
                    <a:pt x="0" y="1232"/>
                  </a:lnTo>
                  <a:cubicBezTo>
                    <a:pt x="76" y="1166"/>
                    <a:pt x="177" y="1135"/>
                    <a:pt x="295" y="1135"/>
                  </a:cubicBezTo>
                  <a:cubicBezTo>
                    <a:pt x="595" y="1135"/>
                    <a:pt x="999" y="1340"/>
                    <a:pt x="1335" y="1699"/>
                  </a:cubicBezTo>
                  <a:cubicBezTo>
                    <a:pt x="1802" y="2233"/>
                    <a:pt x="1968" y="2833"/>
                    <a:pt x="1702" y="3100"/>
                  </a:cubicBezTo>
                  <a:lnTo>
                    <a:pt x="2936" y="1966"/>
                  </a:lnTo>
                  <a:cubicBezTo>
                    <a:pt x="3203" y="1699"/>
                    <a:pt x="3036" y="1099"/>
                    <a:pt x="2569" y="565"/>
                  </a:cubicBezTo>
                  <a:cubicBezTo>
                    <a:pt x="2233" y="205"/>
                    <a:pt x="1829" y="1"/>
                    <a:pt x="1529" y="1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34;p98">
              <a:extLst>
                <a:ext uri="{FF2B5EF4-FFF2-40B4-BE49-F238E27FC236}">
                  <a16:creationId xmlns:a16="http://schemas.microsoft.com/office/drawing/2014/main" id="{67691DBA-EF47-7092-D84E-BC15578A0B4A}"/>
                </a:ext>
              </a:extLst>
            </p:cNvPr>
            <p:cNvSpPr/>
            <p:nvPr/>
          </p:nvSpPr>
          <p:spPr>
            <a:xfrm>
              <a:off x="4100600" y="3210325"/>
              <a:ext cx="70075" cy="68325"/>
            </a:xfrm>
            <a:custGeom>
              <a:avLst/>
              <a:gdLst/>
              <a:ahLst/>
              <a:cxnLst/>
              <a:rect l="l" t="t" r="r" b="b"/>
              <a:pathLst>
                <a:path w="2803" h="2733" extrusionOk="0">
                  <a:moveTo>
                    <a:pt x="1129" y="0"/>
                  </a:moveTo>
                  <a:cubicBezTo>
                    <a:pt x="1011" y="0"/>
                    <a:pt x="910" y="31"/>
                    <a:pt x="834" y="97"/>
                  </a:cubicBezTo>
                  <a:lnTo>
                    <a:pt x="0" y="864"/>
                  </a:lnTo>
                  <a:cubicBezTo>
                    <a:pt x="76" y="799"/>
                    <a:pt x="177" y="767"/>
                    <a:pt x="295" y="767"/>
                  </a:cubicBezTo>
                  <a:cubicBezTo>
                    <a:pt x="595" y="767"/>
                    <a:pt x="999" y="972"/>
                    <a:pt x="1335" y="1331"/>
                  </a:cubicBezTo>
                  <a:cubicBezTo>
                    <a:pt x="1802" y="1865"/>
                    <a:pt x="1969" y="2466"/>
                    <a:pt x="1668" y="2732"/>
                  </a:cubicBezTo>
                  <a:lnTo>
                    <a:pt x="2536" y="1965"/>
                  </a:lnTo>
                  <a:cubicBezTo>
                    <a:pt x="2802" y="1698"/>
                    <a:pt x="2636" y="1098"/>
                    <a:pt x="2169" y="564"/>
                  </a:cubicBezTo>
                  <a:cubicBezTo>
                    <a:pt x="1833" y="205"/>
                    <a:pt x="1429" y="0"/>
                    <a:pt x="1129" y="0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5;p98">
              <a:extLst>
                <a:ext uri="{FF2B5EF4-FFF2-40B4-BE49-F238E27FC236}">
                  <a16:creationId xmlns:a16="http://schemas.microsoft.com/office/drawing/2014/main" id="{B0C80263-27F8-5A7D-639B-D9164AA255D4}"/>
                </a:ext>
              </a:extLst>
            </p:cNvPr>
            <p:cNvSpPr/>
            <p:nvPr/>
          </p:nvSpPr>
          <p:spPr>
            <a:xfrm>
              <a:off x="4060575" y="3229500"/>
              <a:ext cx="89250" cy="85000"/>
            </a:xfrm>
            <a:custGeom>
              <a:avLst/>
              <a:gdLst/>
              <a:ahLst/>
              <a:cxnLst/>
              <a:rect l="l" t="t" r="r" b="b"/>
              <a:pathLst>
                <a:path w="3570" h="3400" extrusionOk="0">
                  <a:moveTo>
                    <a:pt x="1896" y="0"/>
                  </a:moveTo>
                  <a:cubicBezTo>
                    <a:pt x="1778" y="0"/>
                    <a:pt x="1677" y="32"/>
                    <a:pt x="1601" y="97"/>
                  </a:cubicBezTo>
                  <a:lnTo>
                    <a:pt x="0" y="1565"/>
                  </a:lnTo>
                  <a:lnTo>
                    <a:pt x="1702" y="3400"/>
                  </a:lnTo>
                  <a:lnTo>
                    <a:pt x="3269" y="1965"/>
                  </a:lnTo>
                  <a:cubicBezTo>
                    <a:pt x="3570" y="1699"/>
                    <a:pt x="3403" y="1098"/>
                    <a:pt x="2936" y="564"/>
                  </a:cubicBezTo>
                  <a:cubicBezTo>
                    <a:pt x="2600" y="205"/>
                    <a:pt x="2196" y="0"/>
                    <a:pt x="1896" y="0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36;p98">
              <a:extLst>
                <a:ext uri="{FF2B5EF4-FFF2-40B4-BE49-F238E27FC236}">
                  <a16:creationId xmlns:a16="http://schemas.microsoft.com/office/drawing/2014/main" id="{C4F841F8-3ED1-5EDF-97CC-BB2BA1CD649F}"/>
                </a:ext>
              </a:extLst>
            </p:cNvPr>
            <p:cNvSpPr/>
            <p:nvPr/>
          </p:nvSpPr>
          <p:spPr>
            <a:xfrm>
              <a:off x="3800375" y="3265275"/>
              <a:ext cx="365300" cy="252700"/>
            </a:xfrm>
            <a:custGeom>
              <a:avLst/>
              <a:gdLst/>
              <a:ahLst/>
              <a:cxnLst/>
              <a:rect l="l" t="t" r="r" b="b"/>
              <a:pathLst>
                <a:path w="14612" h="10108" extrusionOk="0">
                  <a:moveTo>
                    <a:pt x="3804" y="1"/>
                  </a:moveTo>
                  <a:cubicBezTo>
                    <a:pt x="3437" y="1"/>
                    <a:pt x="3070" y="134"/>
                    <a:pt x="2803" y="401"/>
                  </a:cubicBezTo>
                  <a:lnTo>
                    <a:pt x="1" y="2969"/>
                  </a:lnTo>
                  <a:lnTo>
                    <a:pt x="11376" y="2969"/>
                  </a:lnTo>
                  <a:lnTo>
                    <a:pt x="11376" y="10108"/>
                  </a:lnTo>
                  <a:lnTo>
                    <a:pt x="14144" y="7573"/>
                  </a:lnTo>
                  <a:cubicBezTo>
                    <a:pt x="14445" y="7306"/>
                    <a:pt x="14611" y="6906"/>
                    <a:pt x="14611" y="6505"/>
                  </a:cubicBezTo>
                  <a:lnTo>
                    <a:pt x="14611" y="1101"/>
                  </a:lnTo>
                  <a:cubicBezTo>
                    <a:pt x="14611" y="501"/>
                    <a:pt x="14111" y="1"/>
                    <a:pt x="13511" y="1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37;p98">
              <a:extLst>
                <a:ext uri="{FF2B5EF4-FFF2-40B4-BE49-F238E27FC236}">
                  <a16:creationId xmlns:a16="http://schemas.microsoft.com/office/drawing/2014/main" id="{1409CB0C-2859-81F6-158A-32122EFBF373}"/>
                </a:ext>
              </a:extLst>
            </p:cNvPr>
            <p:cNvSpPr/>
            <p:nvPr/>
          </p:nvSpPr>
          <p:spPr>
            <a:xfrm>
              <a:off x="3951325" y="3550475"/>
              <a:ext cx="133450" cy="211850"/>
            </a:xfrm>
            <a:custGeom>
              <a:avLst/>
              <a:gdLst/>
              <a:ahLst/>
              <a:cxnLst/>
              <a:rect l="l" t="t" r="r" b="b"/>
              <a:pathLst>
                <a:path w="5338" h="8474" extrusionOk="0">
                  <a:moveTo>
                    <a:pt x="1" y="1"/>
                  </a:moveTo>
                  <a:lnTo>
                    <a:pt x="1" y="8474"/>
                  </a:lnTo>
                  <a:cubicBezTo>
                    <a:pt x="1" y="8474"/>
                    <a:pt x="4137" y="7840"/>
                    <a:pt x="5338" y="5672"/>
                  </a:cubicBezTo>
                  <a:lnTo>
                    <a:pt x="5338" y="1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38;p98">
              <a:extLst>
                <a:ext uri="{FF2B5EF4-FFF2-40B4-BE49-F238E27FC236}">
                  <a16:creationId xmlns:a16="http://schemas.microsoft.com/office/drawing/2014/main" id="{7DAEF950-5854-9B3D-4DBE-83E0A6AADFC5}"/>
                </a:ext>
              </a:extLst>
            </p:cNvPr>
            <p:cNvSpPr/>
            <p:nvPr/>
          </p:nvSpPr>
          <p:spPr>
            <a:xfrm>
              <a:off x="3521850" y="3339500"/>
              <a:ext cx="596275" cy="834800"/>
            </a:xfrm>
            <a:custGeom>
              <a:avLst/>
              <a:gdLst/>
              <a:ahLst/>
              <a:cxnLst/>
              <a:rect l="l" t="t" r="r" b="b"/>
              <a:pathLst>
                <a:path w="23851" h="33392" extrusionOk="0">
                  <a:moveTo>
                    <a:pt x="9341" y="0"/>
                  </a:moveTo>
                  <a:lnTo>
                    <a:pt x="1769" y="6939"/>
                  </a:lnTo>
                  <a:cubicBezTo>
                    <a:pt x="634" y="7973"/>
                    <a:pt x="1" y="9441"/>
                    <a:pt x="1" y="10975"/>
                  </a:cubicBezTo>
                  <a:lnTo>
                    <a:pt x="1" y="33391"/>
                  </a:lnTo>
                  <a:lnTo>
                    <a:pt x="13977" y="33391"/>
                  </a:lnTo>
                  <a:lnTo>
                    <a:pt x="13977" y="11776"/>
                  </a:lnTo>
                  <a:cubicBezTo>
                    <a:pt x="13977" y="10274"/>
                    <a:pt x="14578" y="8840"/>
                    <a:pt x="15678" y="7806"/>
                  </a:cubicBezTo>
                  <a:lnTo>
                    <a:pt x="23851" y="0"/>
                  </a:lnTo>
                  <a:close/>
                </a:path>
              </a:pathLst>
            </a:custGeom>
            <a:solidFill>
              <a:srgbClr val="CBCB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39;p98">
              <a:extLst>
                <a:ext uri="{FF2B5EF4-FFF2-40B4-BE49-F238E27FC236}">
                  <a16:creationId xmlns:a16="http://schemas.microsoft.com/office/drawing/2014/main" id="{C0547196-6B9B-794E-ED41-414967CD03D8}"/>
                </a:ext>
              </a:extLst>
            </p:cNvPr>
            <p:cNvSpPr/>
            <p:nvPr/>
          </p:nvSpPr>
          <p:spPr>
            <a:xfrm>
              <a:off x="3871275" y="3339500"/>
              <a:ext cx="246850" cy="834800"/>
            </a:xfrm>
            <a:custGeom>
              <a:avLst/>
              <a:gdLst/>
              <a:ahLst/>
              <a:cxnLst/>
              <a:rect l="l" t="t" r="r" b="b"/>
              <a:pathLst>
                <a:path w="9874" h="33392" extrusionOk="0">
                  <a:moveTo>
                    <a:pt x="9874" y="0"/>
                  </a:moveTo>
                  <a:lnTo>
                    <a:pt x="1701" y="7806"/>
                  </a:lnTo>
                  <a:cubicBezTo>
                    <a:pt x="601" y="8840"/>
                    <a:pt x="0" y="10274"/>
                    <a:pt x="0" y="11776"/>
                  </a:cubicBezTo>
                  <a:lnTo>
                    <a:pt x="0" y="33391"/>
                  </a:lnTo>
                  <a:lnTo>
                    <a:pt x="4637" y="33391"/>
                  </a:lnTo>
                  <a:lnTo>
                    <a:pt x="4637" y="12876"/>
                  </a:lnTo>
                  <a:cubicBezTo>
                    <a:pt x="4637" y="12309"/>
                    <a:pt x="4870" y="11776"/>
                    <a:pt x="5304" y="11375"/>
                  </a:cubicBezTo>
                  <a:lnTo>
                    <a:pt x="9874" y="7206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40;p98">
              <a:extLst>
                <a:ext uri="{FF2B5EF4-FFF2-40B4-BE49-F238E27FC236}">
                  <a16:creationId xmlns:a16="http://schemas.microsoft.com/office/drawing/2014/main" id="{B77E0123-4967-23DD-5571-5613425F92F9}"/>
                </a:ext>
              </a:extLst>
            </p:cNvPr>
            <p:cNvSpPr/>
            <p:nvPr/>
          </p:nvSpPr>
          <p:spPr>
            <a:xfrm>
              <a:off x="3443475" y="4174275"/>
              <a:ext cx="506200" cy="145125"/>
            </a:xfrm>
            <a:custGeom>
              <a:avLst/>
              <a:gdLst/>
              <a:ahLst/>
              <a:cxnLst/>
              <a:rect l="l" t="t" r="r" b="b"/>
              <a:pathLst>
                <a:path w="20248" h="5805" extrusionOk="0">
                  <a:moveTo>
                    <a:pt x="0" y="0"/>
                  </a:moveTo>
                  <a:lnTo>
                    <a:pt x="0" y="5804"/>
                  </a:lnTo>
                  <a:lnTo>
                    <a:pt x="20248" y="5804"/>
                  </a:lnTo>
                  <a:lnTo>
                    <a:pt x="2024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41;p98">
              <a:extLst>
                <a:ext uri="{FF2B5EF4-FFF2-40B4-BE49-F238E27FC236}">
                  <a16:creationId xmlns:a16="http://schemas.microsoft.com/office/drawing/2014/main" id="{C531376E-AEF5-B546-7ED1-11C3D84AF703}"/>
                </a:ext>
              </a:extLst>
            </p:cNvPr>
            <p:cNvSpPr/>
            <p:nvPr/>
          </p:nvSpPr>
          <p:spPr>
            <a:xfrm>
              <a:off x="3949650" y="4174275"/>
              <a:ext cx="214350" cy="145125"/>
            </a:xfrm>
            <a:custGeom>
              <a:avLst/>
              <a:gdLst/>
              <a:ahLst/>
              <a:cxnLst/>
              <a:rect l="l" t="t" r="r" b="b"/>
              <a:pathLst>
                <a:path w="8574" h="5805" extrusionOk="0">
                  <a:moveTo>
                    <a:pt x="1" y="0"/>
                  </a:moveTo>
                  <a:lnTo>
                    <a:pt x="1" y="5804"/>
                  </a:lnTo>
                  <a:lnTo>
                    <a:pt x="8574" y="5804"/>
                  </a:lnTo>
                  <a:lnTo>
                    <a:pt x="8574" y="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42;p98">
              <a:extLst>
                <a:ext uri="{FF2B5EF4-FFF2-40B4-BE49-F238E27FC236}">
                  <a16:creationId xmlns:a16="http://schemas.microsoft.com/office/drawing/2014/main" id="{F8F2C410-BF21-6057-9BBB-BED6125011EC}"/>
                </a:ext>
              </a:extLst>
            </p:cNvPr>
            <p:cNvSpPr/>
            <p:nvPr/>
          </p:nvSpPr>
          <p:spPr>
            <a:xfrm>
              <a:off x="3884600" y="4208450"/>
              <a:ext cx="24225" cy="77575"/>
            </a:xfrm>
            <a:custGeom>
              <a:avLst/>
              <a:gdLst/>
              <a:ahLst/>
              <a:cxnLst/>
              <a:rect l="l" t="t" r="r" b="b"/>
              <a:pathLst>
                <a:path w="969" h="3103" extrusionOk="0">
                  <a:moveTo>
                    <a:pt x="1" y="1"/>
                  </a:moveTo>
                  <a:cubicBezTo>
                    <a:pt x="201" y="1"/>
                    <a:pt x="368" y="134"/>
                    <a:pt x="368" y="368"/>
                  </a:cubicBezTo>
                  <a:lnTo>
                    <a:pt x="368" y="2736"/>
                  </a:lnTo>
                  <a:cubicBezTo>
                    <a:pt x="368" y="2936"/>
                    <a:pt x="201" y="3103"/>
                    <a:pt x="1" y="3103"/>
                  </a:cubicBezTo>
                  <a:lnTo>
                    <a:pt x="601" y="3103"/>
                  </a:lnTo>
                  <a:cubicBezTo>
                    <a:pt x="802" y="3103"/>
                    <a:pt x="968" y="2936"/>
                    <a:pt x="968" y="2736"/>
                  </a:cubicBezTo>
                  <a:lnTo>
                    <a:pt x="968" y="368"/>
                  </a:lnTo>
                  <a:cubicBezTo>
                    <a:pt x="968" y="167"/>
                    <a:pt x="802" y="1"/>
                    <a:pt x="601" y="1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43;p98">
              <a:extLst>
                <a:ext uri="{FF2B5EF4-FFF2-40B4-BE49-F238E27FC236}">
                  <a16:creationId xmlns:a16="http://schemas.microsoft.com/office/drawing/2014/main" id="{E83CA73F-CE11-806C-9DA6-838823E7F15C}"/>
                </a:ext>
              </a:extLst>
            </p:cNvPr>
            <p:cNvSpPr/>
            <p:nvPr/>
          </p:nvSpPr>
          <p:spPr>
            <a:xfrm>
              <a:off x="3778700" y="4208450"/>
              <a:ext cx="115100" cy="77575"/>
            </a:xfrm>
            <a:custGeom>
              <a:avLst/>
              <a:gdLst/>
              <a:ahLst/>
              <a:cxnLst/>
              <a:rect l="l" t="t" r="r" b="b"/>
              <a:pathLst>
                <a:path w="4604" h="3103" extrusionOk="0">
                  <a:moveTo>
                    <a:pt x="368" y="1"/>
                  </a:moveTo>
                  <a:cubicBezTo>
                    <a:pt x="167" y="1"/>
                    <a:pt x="1" y="134"/>
                    <a:pt x="1" y="368"/>
                  </a:cubicBezTo>
                  <a:lnTo>
                    <a:pt x="1" y="2736"/>
                  </a:lnTo>
                  <a:cubicBezTo>
                    <a:pt x="1" y="2936"/>
                    <a:pt x="167" y="3103"/>
                    <a:pt x="368" y="3103"/>
                  </a:cubicBezTo>
                  <a:lnTo>
                    <a:pt x="4237" y="3103"/>
                  </a:lnTo>
                  <a:cubicBezTo>
                    <a:pt x="4437" y="3103"/>
                    <a:pt x="4604" y="2936"/>
                    <a:pt x="4604" y="2736"/>
                  </a:cubicBezTo>
                  <a:lnTo>
                    <a:pt x="4604" y="368"/>
                  </a:lnTo>
                  <a:cubicBezTo>
                    <a:pt x="4604" y="167"/>
                    <a:pt x="4437" y="1"/>
                    <a:pt x="4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44;p98">
              <a:extLst>
                <a:ext uri="{FF2B5EF4-FFF2-40B4-BE49-F238E27FC236}">
                  <a16:creationId xmlns:a16="http://schemas.microsoft.com/office/drawing/2014/main" id="{11D599DA-7ED1-615B-8CB5-EEC2D760D532}"/>
                </a:ext>
              </a:extLst>
            </p:cNvPr>
            <p:cNvSpPr/>
            <p:nvPr/>
          </p:nvSpPr>
          <p:spPr>
            <a:xfrm>
              <a:off x="3856250" y="4225975"/>
              <a:ext cx="16700" cy="45050"/>
            </a:xfrm>
            <a:custGeom>
              <a:avLst/>
              <a:gdLst/>
              <a:ahLst/>
              <a:cxnLst/>
              <a:rect l="l" t="t" r="r" b="b"/>
              <a:pathLst>
                <a:path w="668" h="1802" extrusionOk="0">
                  <a:moveTo>
                    <a:pt x="668" y="0"/>
                  </a:moveTo>
                  <a:lnTo>
                    <a:pt x="434" y="767"/>
                  </a:lnTo>
                  <a:lnTo>
                    <a:pt x="1" y="1201"/>
                  </a:lnTo>
                  <a:lnTo>
                    <a:pt x="668" y="180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D14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45;p98">
              <a:extLst>
                <a:ext uri="{FF2B5EF4-FFF2-40B4-BE49-F238E27FC236}">
                  <a16:creationId xmlns:a16="http://schemas.microsoft.com/office/drawing/2014/main" id="{662678FA-A3C5-0A86-92FA-14726C6BFAE0}"/>
                </a:ext>
              </a:extLst>
            </p:cNvPr>
            <p:cNvSpPr/>
            <p:nvPr/>
          </p:nvSpPr>
          <p:spPr>
            <a:xfrm>
              <a:off x="3845425" y="4225975"/>
              <a:ext cx="27525" cy="19200"/>
            </a:xfrm>
            <a:custGeom>
              <a:avLst/>
              <a:gdLst/>
              <a:ahLst/>
              <a:cxnLst/>
              <a:rect l="l" t="t" r="r" b="b"/>
              <a:pathLst>
                <a:path w="1101" h="768" extrusionOk="0">
                  <a:moveTo>
                    <a:pt x="234" y="0"/>
                  </a:moveTo>
                  <a:lnTo>
                    <a:pt x="0" y="767"/>
                  </a:lnTo>
                  <a:lnTo>
                    <a:pt x="867" y="767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46;p98">
              <a:extLst>
                <a:ext uri="{FF2B5EF4-FFF2-40B4-BE49-F238E27FC236}">
                  <a16:creationId xmlns:a16="http://schemas.microsoft.com/office/drawing/2014/main" id="{F705157B-BA28-701F-3766-C254D57802E5}"/>
                </a:ext>
              </a:extLst>
            </p:cNvPr>
            <p:cNvSpPr/>
            <p:nvPr/>
          </p:nvSpPr>
          <p:spPr>
            <a:xfrm>
              <a:off x="3834575" y="4245150"/>
              <a:ext cx="32550" cy="10875"/>
            </a:xfrm>
            <a:custGeom>
              <a:avLst/>
              <a:gdLst/>
              <a:ahLst/>
              <a:cxnLst/>
              <a:rect l="l" t="t" r="r" b="b"/>
              <a:pathLst>
                <a:path w="1302" h="435" extrusionOk="0">
                  <a:moveTo>
                    <a:pt x="434" y="0"/>
                  </a:moveTo>
                  <a:lnTo>
                    <a:pt x="1" y="434"/>
                  </a:lnTo>
                  <a:lnTo>
                    <a:pt x="868" y="434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47;p98">
              <a:extLst>
                <a:ext uri="{FF2B5EF4-FFF2-40B4-BE49-F238E27FC236}">
                  <a16:creationId xmlns:a16="http://schemas.microsoft.com/office/drawing/2014/main" id="{CA97E45E-A6C8-125F-43D8-76A5E4FA533C}"/>
                </a:ext>
              </a:extLst>
            </p:cNvPr>
            <p:cNvSpPr/>
            <p:nvPr/>
          </p:nvSpPr>
          <p:spPr>
            <a:xfrm>
              <a:off x="3834575" y="4256000"/>
              <a:ext cx="38375" cy="15025"/>
            </a:xfrm>
            <a:custGeom>
              <a:avLst/>
              <a:gdLst/>
              <a:ahLst/>
              <a:cxnLst/>
              <a:rect l="l" t="t" r="r" b="b"/>
              <a:pathLst>
                <a:path w="1535" h="601" extrusionOk="0">
                  <a:moveTo>
                    <a:pt x="1" y="0"/>
                  </a:moveTo>
                  <a:lnTo>
                    <a:pt x="668" y="600"/>
                  </a:lnTo>
                  <a:lnTo>
                    <a:pt x="1535" y="600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48;p98">
              <a:extLst>
                <a:ext uri="{FF2B5EF4-FFF2-40B4-BE49-F238E27FC236}">
                  <a16:creationId xmlns:a16="http://schemas.microsoft.com/office/drawing/2014/main" id="{4BA88B40-03D4-3785-82CB-6AF555ED3222}"/>
                </a:ext>
              </a:extLst>
            </p:cNvPr>
            <p:cNvSpPr/>
            <p:nvPr/>
          </p:nvSpPr>
          <p:spPr>
            <a:xfrm>
              <a:off x="3808725" y="4225975"/>
              <a:ext cx="16700" cy="45050"/>
            </a:xfrm>
            <a:custGeom>
              <a:avLst/>
              <a:gdLst/>
              <a:ahLst/>
              <a:cxnLst/>
              <a:rect l="l" t="t" r="r" b="b"/>
              <a:pathLst>
                <a:path w="668" h="1802" extrusionOk="0">
                  <a:moveTo>
                    <a:pt x="668" y="0"/>
                  </a:moveTo>
                  <a:lnTo>
                    <a:pt x="0" y="601"/>
                  </a:lnTo>
                  <a:lnTo>
                    <a:pt x="434" y="1034"/>
                  </a:lnTo>
                  <a:lnTo>
                    <a:pt x="668" y="180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D14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49;p98">
              <a:extLst>
                <a:ext uri="{FF2B5EF4-FFF2-40B4-BE49-F238E27FC236}">
                  <a16:creationId xmlns:a16="http://schemas.microsoft.com/office/drawing/2014/main" id="{9A9CAC56-C417-FB8A-5207-03BC71172EEE}"/>
                </a:ext>
              </a:extLst>
            </p:cNvPr>
            <p:cNvSpPr/>
            <p:nvPr/>
          </p:nvSpPr>
          <p:spPr>
            <a:xfrm>
              <a:off x="3797875" y="4251825"/>
              <a:ext cx="27550" cy="19200"/>
            </a:xfrm>
            <a:custGeom>
              <a:avLst/>
              <a:gdLst/>
              <a:ahLst/>
              <a:cxnLst/>
              <a:rect l="l" t="t" r="r" b="b"/>
              <a:pathLst>
                <a:path w="1102" h="768" extrusionOk="0">
                  <a:moveTo>
                    <a:pt x="1" y="0"/>
                  </a:moveTo>
                  <a:lnTo>
                    <a:pt x="234" y="767"/>
                  </a:lnTo>
                  <a:lnTo>
                    <a:pt x="1102" y="767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50;p98">
              <a:extLst>
                <a:ext uri="{FF2B5EF4-FFF2-40B4-BE49-F238E27FC236}">
                  <a16:creationId xmlns:a16="http://schemas.microsoft.com/office/drawing/2014/main" id="{6EBB277B-4785-75D2-265F-C6CADECEEAC5}"/>
                </a:ext>
              </a:extLst>
            </p:cNvPr>
            <p:cNvSpPr/>
            <p:nvPr/>
          </p:nvSpPr>
          <p:spPr>
            <a:xfrm>
              <a:off x="3787050" y="4240975"/>
              <a:ext cx="32550" cy="10875"/>
            </a:xfrm>
            <a:custGeom>
              <a:avLst/>
              <a:gdLst/>
              <a:ahLst/>
              <a:cxnLst/>
              <a:rect l="l" t="t" r="r" b="b"/>
              <a:pathLst>
                <a:path w="1302" h="435" extrusionOk="0">
                  <a:moveTo>
                    <a:pt x="0" y="1"/>
                  </a:moveTo>
                  <a:lnTo>
                    <a:pt x="434" y="434"/>
                  </a:lnTo>
                  <a:lnTo>
                    <a:pt x="1301" y="43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151;p98">
              <a:extLst>
                <a:ext uri="{FF2B5EF4-FFF2-40B4-BE49-F238E27FC236}">
                  <a16:creationId xmlns:a16="http://schemas.microsoft.com/office/drawing/2014/main" id="{3DF5E034-D6CE-A8BD-8901-FF4FA9A18DC6}"/>
                </a:ext>
              </a:extLst>
            </p:cNvPr>
            <p:cNvSpPr/>
            <p:nvPr/>
          </p:nvSpPr>
          <p:spPr>
            <a:xfrm>
              <a:off x="3787050" y="4225975"/>
              <a:ext cx="38375" cy="15025"/>
            </a:xfrm>
            <a:custGeom>
              <a:avLst/>
              <a:gdLst/>
              <a:ahLst/>
              <a:cxnLst/>
              <a:rect l="l" t="t" r="r" b="b"/>
              <a:pathLst>
                <a:path w="1535" h="601" extrusionOk="0">
                  <a:moveTo>
                    <a:pt x="667" y="0"/>
                  </a:moveTo>
                  <a:lnTo>
                    <a:pt x="0" y="601"/>
                  </a:lnTo>
                  <a:lnTo>
                    <a:pt x="867" y="601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152;p98">
              <a:extLst>
                <a:ext uri="{FF2B5EF4-FFF2-40B4-BE49-F238E27FC236}">
                  <a16:creationId xmlns:a16="http://schemas.microsoft.com/office/drawing/2014/main" id="{C57CAE95-5B2E-00DE-42EE-04472A656AEB}"/>
                </a:ext>
              </a:extLst>
            </p:cNvPr>
            <p:cNvSpPr/>
            <p:nvPr/>
          </p:nvSpPr>
          <p:spPr>
            <a:xfrm>
              <a:off x="3576050" y="4211800"/>
              <a:ext cx="37550" cy="77575"/>
            </a:xfrm>
            <a:custGeom>
              <a:avLst/>
              <a:gdLst/>
              <a:ahLst/>
              <a:cxnLst/>
              <a:rect l="l" t="t" r="r" b="b"/>
              <a:pathLst>
                <a:path w="1502" h="3103" extrusionOk="0">
                  <a:moveTo>
                    <a:pt x="1" y="0"/>
                  </a:moveTo>
                  <a:cubicBezTo>
                    <a:pt x="501" y="0"/>
                    <a:pt x="935" y="400"/>
                    <a:pt x="935" y="901"/>
                  </a:cubicBezTo>
                  <a:lnTo>
                    <a:pt x="935" y="2202"/>
                  </a:lnTo>
                  <a:cubicBezTo>
                    <a:pt x="935" y="2702"/>
                    <a:pt x="501" y="3102"/>
                    <a:pt x="1" y="3102"/>
                  </a:cubicBezTo>
                  <a:lnTo>
                    <a:pt x="601" y="3102"/>
                  </a:lnTo>
                  <a:cubicBezTo>
                    <a:pt x="1102" y="3102"/>
                    <a:pt x="1502" y="2702"/>
                    <a:pt x="1502" y="2202"/>
                  </a:cubicBezTo>
                  <a:lnTo>
                    <a:pt x="1502" y="901"/>
                  </a:lnTo>
                  <a:cubicBezTo>
                    <a:pt x="1502" y="400"/>
                    <a:pt x="1102" y="0"/>
                    <a:pt x="601" y="0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153;p98">
              <a:extLst>
                <a:ext uri="{FF2B5EF4-FFF2-40B4-BE49-F238E27FC236}">
                  <a16:creationId xmlns:a16="http://schemas.microsoft.com/office/drawing/2014/main" id="{3BDB392F-D199-57B4-6D3D-9AC79412A68D}"/>
                </a:ext>
              </a:extLst>
            </p:cNvPr>
            <p:cNvSpPr/>
            <p:nvPr/>
          </p:nvSpPr>
          <p:spPr>
            <a:xfrm>
              <a:off x="3501850" y="4211800"/>
              <a:ext cx="97575" cy="77575"/>
            </a:xfrm>
            <a:custGeom>
              <a:avLst/>
              <a:gdLst/>
              <a:ahLst/>
              <a:cxnLst/>
              <a:rect l="l" t="t" r="r" b="b"/>
              <a:pathLst>
                <a:path w="3903" h="3103" extrusionOk="0">
                  <a:moveTo>
                    <a:pt x="901" y="0"/>
                  </a:moveTo>
                  <a:cubicBezTo>
                    <a:pt x="400" y="0"/>
                    <a:pt x="0" y="400"/>
                    <a:pt x="0" y="901"/>
                  </a:cubicBezTo>
                  <a:lnTo>
                    <a:pt x="0" y="2202"/>
                  </a:lnTo>
                  <a:cubicBezTo>
                    <a:pt x="0" y="2702"/>
                    <a:pt x="400" y="3102"/>
                    <a:pt x="901" y="3102"/>
                  </a:cubicBezTo>
                  <a:lnTo>
                    <a:pt x="2969" y="3102"/>
                  </a:lnTo>
                  <a:cubicBezTo>
                    <a:pt x="3469" y="3102"/>
                    <a:pt x="3903" y="2702"/>
                    <a:pt x="3903" y="2202"/>
                  </a:cubicBezTo>
                  <a:lnTo>
                    <a:pt x="3903" y="901"/>
                  </a:lnTo>
                  <a:cubicBezTo>
                    <a:pt x="3903" y="400"/>
                    <a:pt x="3469" y="0"/>
                    <a:pt x="2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154;p98">
              <a:extLst>
                <a:ext uri="{FF2B5EF4-FFF2-40B4-BE49-F238E27FC236}">
                  <a16:creationId xmlns:a16="http://schemas.microsoft.com/office/drawing/2014/main" id="{054C6227-75BE-A8D0-9E81-33F6A81E766C}"/>
                </a:ext>
              </a:extLst>
            </p:cNvPr>
            <p:cNvSpPr/>
            <p:nvPr/>
          </p:nvSpPr>
          <p:spPr>
            <a:xfrm>
              <a:off x="3435950" y="3698925"/>
              <a:ext cx="85925" cy="60900"/>
            </a:xfrm>
            <a:custGeom>
              <a:avLst/>
              <a:gdLst/>
              <a:ahLst/>
              <a:cxnLst/>
              <a:rect l="l" t="t" r="r" b="b"/>
              <a:pathLst>
                <a:path w="3437" h="2436" extrusionOk="0">
                  <a:moveTo>
                    <a:pt x="568" y="0"/>
                  </a:moveTo>
                  <a:cubicBezTo>
                    <a:pt x="234" y="0"/>
                    <a:pt x="1" y="568"/>
                    <a:pt x="1" y="1235"/>
                  </a:cubicBezTo>
                  <a:cubicBezTo>
                    <a:pt x="1" y="1902"/>
                    <a:pt x="234" y="2436"/>
                    <a:pt x="568" y="2436"/>
                  </a:cubicBezTo>
                  <a:lnTo>
                    <a:pt x="3437" y="2436"/>
                  </a:lnTo>
                  <a:lnTo>
                    <a:pt x="3437" y="0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155;p98">
              <a:extLst>
                <a:ext uri="{FF2B5EF4-FFF2-40B4-BE49-F238E27FC236}">
                  <a16:creationId xmlns:a16="http://schemas.microsoft.com/office/drawing/2014/main" id="{A042DB6F-FE66-F30F-B44E-84A6555C1D27}"/>
                </a:ext>
              </a:extLst>
            </p:cNvPr>
            <p:cNvSpPr/>
            <p:nvPr/>
          </p:nvSpPr>
          <p:spPr>
            <a:xfrm>
              <a:off x="3435950" y="3949925"/>
              <a:ext cx="85925" cy="184325"/>
            </a:xfrm>
            <a:custGeom>
              <a:avLst/>
              <a:gdLst/>
              <a:ahLst/>
              <a:cxnLst/>
              <a:rect l="l" t="t" r="r" b="b"/>
              <a:pathLst>
                <a:path w="3437" h="7373" extrusionOk="0">
                  <a:moveTo>
                    <a:pt x="1769" y="1"/>
                  </a:moveTo>
                  <a:cubicBezTo>
                    <a:pt x="768" y="1"/>
                    <a:pt x="1" y="1635"/>
                    <a:pt x="1" y="3670"/>
                  </a:cubicBezTo>
                  <a:cubicBezTo>
                    <a:pt x="1" y="5705"/>
                    <a:pt x="768" y="7373"/>
                    <a:pt x="1769" y="7373"/>
                  </a:cubicBezTo>
                  <a:lnTo>
                    <a:pt x="3437" y="7373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156;p98">
              <a:extLst>
                <a:ext uri="{FF2B5EF4-FFF2-40B4-BE49-F238E27FC236}">
                  <a16:creationId xmlns:a16="http://schemas.microsoft.com/office/drawing/2014/main" id="{3539C7B2-66C6-F54C-99F5-4BB7DD84ED7D}"/>
                </a:ext>
              </a:extLst>
            </p:cNvPr>
            <p:cNvSpPr/>
            <p:nvPr/>
          </p:nvSpPr>
          <p:spPr>
            <a:xfrm>
              <a:off x="3478500" y="3643050"/>
              <a:ext cx="43375" cy="30050"/>
            </a:xfrm>
            <a:custGeom>
              <a:avLst/>
              <a:gdLst/>
              <a:ahLst/>
              <a:cxnLst/>
              <a:rect l="l" t="t" r="r" b="b"/>
              <a:pathLst>
                <a:path w="1735" h="1202" extrusionOk="0">
                  <a:moveTo>
                    <a:pt x="300" y="1"/>
                  </a:moveTo>
                  <a:cubicBezTo>
                    <a:pt x="133" y="1"/>
                    <a:pt x="0" y="267"/>
                    <a:pt x="0" y="601"/>
                  </a:cubicBezTo>
                  <a:cubicBezTo>
                    <a:pt x="0" y="935"/>
                    <a:pt x="133" y="1201"/>
                    <a:pt x="300" y="1201"/>
                  </a:cubicBezTo>
                  <a:lnTo>
                    <a:pt x="1735" y="120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157;p98">
              <a:extLst>
                <a:ext uri="{FF2B5EF4-FFF2-40B4-BE49-F238E27FC236}">
                  <a16:creationId xmlns:a16="http://schemas.microsoft.com/office/drawing/2014/main" id="{8247A5DB-5BBC-64D9-D8C4-BD6C0D65D574}"/>
                </a:ext>
              </a:extLst>
            </p:cNvPr>
            <p:cNvSpPr/>
            <p:nvPr/>
          </p:nvSpPr>
          <p:spPr>
            <a:xfrm>
              <a:off x="3987175" y="3904075"/>
              <a:ext cx="225200" cy="54225"/>
            </a:xfrm>
            <a:custGeom>
              <a:avLst/>
              <a:gdLst/>
              <a:ahLst/>
              <a:cxnLst/>
              <a:rect l="l" t="t" r="r" b="b"/>
              <a:pathLst>
                <a:path w="9008" h="2169" extrusionOk="0">
                  <a:moveTo>
                    <a:pt x="1" y="0"/>
                  </a:moveTo>
                  <a:lnTo>
                    <a:pt x="1" y="2169"/>
                  </a:lnTo>
                  <a:lnTo>
                    <a:pt x="9007" y="2169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158;p98">
              <a:extLst>
                <a:ext uri="{FF2B5EF4-FFF2-40B4-BE49-F238E27FC236}">
                  <a16:creationId xmlns:a16="http://schemas.microsoft.com/office/drawing/2014/main" id="{133777D6-39B5-CBC4-C6E5-A200EE12687F}"/>
                </a:ext>
              </a:extLst>
            </p:cNvPr>
            <p:cNvSpPr/>
            <p:nvPr/>
          </p:nvSpPr>
          <p:spPr>
            <a:xfrm>
              <a:off x="4505050" y="3579675"/>
              <a:ext cx="94275" cy="378625"/>
            </a:xfrm>
            <a:custGeom>
              <a:avLst/>
              <a:gdLst/>
              <a:ahLst/>
              <a:cxnLst/>
              <a:rect l="l" t="t" r="r" b="b"/>
              <a:pathLst>
                <a:path w="3771" h="15145" extrusionOk="0">
                  <a:moveTo>
                    <a:pt x="1" y="0"/>
                  </a:moveTo>
                  <a:lnTo>
                    <a:pt x="67" y="1668"/>
                  </a:lnTo>
                  <a:cubicBezTo>
                    <a:pt x="167" y="5538"/>
                    <a:pt x="1068" y="9374"/>
                    <a:pt x="2703" y="12876"/>
                  </a:cubicBezTo>
                  <a:lnTo>
                    <a:pt x="3770" y="15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159;p98">
              <a:extLst>
                <a:ext uri="{FF2B5EF4-FFF2-40B4-BE49-F238E27FC236}">
                  <a16:creationId xmlns:a16="http://schemas.microsoft.com/office/drawing/2014/main" id="{8AFCDDF0-2853-D716-8ED6-A52A9C63D321}"/>
                </a:ext>
              </a:extLst>
            </p:cNvPr>
            <p:cNvSpPr/>
            <p:nvPr/>
          </p:nvSpPr>
          <p:spPr>
            <a:xfrm>
              <a:off x="4335775" y="3958475"/>
              <a:ext cx="125950" cy="202875"/>
            </a:xfrm>
            <a:custGeom>
              <a:avLst/>
              <a:gdLst/>
              <a:ahLst/>
              <a:cxnLst/>
              <a:rect l="l" t="t" r="r" b="b"/>
              <a:pathLst>
                <a:path w="5038" h="8115" extrusionOk="0">
                  <a:moveTo>
                    <a:pt x="2085" y="1"/>
                  </a:moveTo>
                  <a:cubicBezTo>
                    <a:pt x="2027" y="1"/>
                    <a:pt x="1968" y="9"/>
                    <a:pt x="1902" y="26"/>
                  </a:cubicBezTo>
                  <a:cubicBezTo>
                    <a:pt x="701" y="193"/>
                    <a:pt x="0" y="2161"/>
                    <a:pt x="367" y="4396"/>
                  </a:cubicBezTo>
                  <a:cubicBezTo>
                    <a:pt x="682" y="6509"/>
                    <a:pt x="1803" y="8115"/>
                    <a:pt x="2939" y="8115"/>
                  </a:cubicBezTo>
                  <a:cubicBezTo>
                    <a:pt x="3005" y="8115"/>
                    <a:pt x="3070" y="8109"/>
                    <a:pt x="3136" y="8098"/>
                  </a:cubicBezTo>
                  <a:cubicBezTo>
                    <a:pt x="4337" y="7932"/>
                    <a:pt x="5037" y="5963"/>
                    <a:pt x="4704" y="3729"/>
                  </a:cubicBezTo>
                  <a:cubicBezTo>
                    <a:pt x="4403" y="1727"/>
                    <a:pt x="3336" y="159"/>
                    <a:pt x="2268" y="26"/>
                  </a:cubicBezTo>
                  <a:cubicBezTo>
                    <a:pt x="2202" y="9"/>
                    <a:pt x="2143" y="1"/>
                    <a:pt x="2085" y="1"/>
                  </a:cubicBezTo>
                  <a:close/>
                </a:path>
              </a:pathLst>
            </a:custGeom>
            <a:solidFill>
              <a:srgbClr val="E4D3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160;p98">
              <a:extLst>
                <a:ext uri="{FF2B5EF4-FFF2-40B4-BE49-F238E27FC236}">
                  <a16:creationId xmlns:a16="http://schemas.microsoft.com/office/drawing/2014/main" id="{F0FB1880-F91C-F59F-F50C-FFE9206C2262}"/>
                </a:ext>
              </a:extLst>
            </p:cNvPr>
            <p:cNvSpPr/>
            <p:nvPr/>
          </p:nvSpPr>
          <p:spPr>
            <a:xfrm>
              <a:off x="4289075" y="4004975"/>
              <a:ext cx="153450" cy="117600"/>
            </a:xfrm>
            <a:custGeom>
              <a:avLst/>
              <a:gdLst/>
              <a:ahLst/>
              <a:cxnLst/>
              <a:rect l="l" t="t" r="r" b="b"/>
              <a:pathLst>
                <a:path w="6138" h="4704" extrusionOk="0">
                  <a:moveTo>
                    <a:pt x="5638" y="1"/>
                  </a:moveTo>
                  <a:lnTo>
                    <a:pt x="0" y="501"/>
                  </a:lnTo>
                  <a:lnTo>
                    <a:pt x="167" y="4337"/>
                  </a:lnTo>
                  <a:lnTo>
                    <a:pt x="5137" y="4704"/>
                  </a:lnTo>
                  <a:cubicBezTo>
                    <a:pt x="5604" y="4103"/>
                    <a:pt x="5871" y="3370"/>
                    <a:pt x="6004" y="2636"/>
                  </a:cubicBezTo>
                  <a:cubicBezTo>
                    <a:pt x="6138" y="1735"/>
                    <a:pt x="6004" y="801"/>
                    <a:pt x="5638" y="1"/>
                  </a:cubicBezTo>
                  <a:close/>
                </a:path>
              </a:pathLst>
            </a:custGeom>
            <a:solidFill>
              <a:srgbClr val="E9B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161;p98">
              <a:extLst>
                <a:ext uri="{FF2B5EF4-FFF2-40B4-BE49-F238E27FC236}">
                  <a16:creationId xmlns:a16="http://schemas.microsoft.com/office/drawing/2014/main" id="{E65E61F7-7573-D50D-DD38-A6F93BFCC58F}"/>
                </a:ext>
              </a:extLst>
            </p:cNvPr>
            <p:cNvSpPr/>
            <p:nvPr/>
          </p:nvSpPr>
          <p:spPr>
            <a:xfrm>
              <a:off x="4417500" y="4001650"/>
              <a:ext cx="62550" cy="125100"/>
            </a:xfrm>
            <a:custGeom>
              <a:avLst/>
              <a:gdLst/>
              <a:ahLst/>
              <a:cxnLst/>
              <a:rect l="l" t="t" r="r" b="b"/>
              <a:pathLst>
                <a:path w="2502" h="5004" extrusionOk="0">
                  <a:moveTo>
                    <a:pt x="1868" y="0"/>
                  </a:moveTo>
                  <a:lnTo>
                    <a:pt x="501" y="134"/>
                  </a:lnTo>
                  <a:cubicBezTo>
                    <a:pt x="867" y="934"/>
                    <a:pt x="1001" y="1868"/>
                    <a:pt x="867" y="2769"/>
                  </a:cubicBezTo>
                  <a:cubicBezTo>
                    <a:pt x="734" y="3503"/>
                    <a:pt x="467" y="4236"/>
                    <a:pt x="0" y="4837"/>
                  </a:cubicBezTo>
                  <a:lnTo>
                    <a:pt x="2502" y="5004"/>
                  </a:lnTo>
                  <a:lnTo>
                    <a:pt x="2502" y="5004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162;p98">
              <a:extLst>
                <a:ext uri="{FF2B5EF4-FFF2-40B4-BE49-F238E27FC236}">
                  <a16:creationId xmlns:a16="http://schemas.microsoft.com/office/drawing/2014/main" id="{D99C3323-2B14-0F55-3391-A1FDB6C4E794}"/>
                </a:ext>
              </a:extLst>
            </p:cNvPr>
            <p:cNvSpPr/>
            <p:nvPr/>
          </p:nvSpPr>
          <p:spPr>
            <a:xfrm>
              <a:off x="3965500" y="3933250"/>
              <a:ext cx="366125" cy="196375"/>
            </a:xfrm>
            <a:custGeom>
              <a:avLst/>
              <a:gdLst/>
              <a:ahLst/>
              <a:cxnLst/>
              <a:rect l="l" t="t" r="r" b="b"/>
              <a:pathLst>
                <a:path w="14645" h="7855" extrusionOk="0">
                  <a:moveTo>
                    <a:pt x="5471" y="1"/>
                  </a:moveTo>
                  <a:lnTo>
                    <a:pt x="3236" y="134"/>
                  </a:lnTo>
                  <a:cubicBezTo>
                    <a:pt x="3003" y="168"/>
                    <a:pt x="2803" y="201"/>
                    <a:pt x="2602" y="301"/>
                  </a:cubicBezTo>
                  <a:lnTo>
                    <a:pt x="701" y="1202"/>
                  </a:lnTo>
                  <a:cubicBezTo>
                    <a:pt x="434" y="1335"/>
                    <a:pt x="301" y="1635"/>
                    <a:pt x="368" y="1902"/>
                  </a:cubicBezTo>
                  <a:cubicBezTo>
                    <a:pt x="424" y="2183"/>
                    <a:pt x="692" y="2393"/>
                    <a:pt x="975" y="2393"/>
                  </a:cubicBezTo>
                  <a:cubicBezTo>
                    <a:pt x="1028" y="2393"/>
                    <a:pt x="1082" y="2385"/>
                    <a:pt x="1135" y="2369"/>
                  </a:cubicBezTo>
                  <a:lnTo>
                    <a:pt x="3069" y="1802"/>
                  </a:lnTo>
                  <a:lnTo>
                    <a:pt x="4671" y="1969"/>
                  </a:lnTo>
                  <a:lnTo>
                    <a:pt x="2269" y="2403"/>
                  </a:lnTo>
                  <a:lnTo>
                    <a:pt x="434" y="3136"/>
                  </a:lnTo>
                  <a:cubicBezTo>
                    <a:pt x="167" y="3236"/>
                    <a:pt x="1" y="3537"/>
                    <a:pt x="67" y="3804"/>
                  </a:cubicBezTo>
                  <a:cubicBezTo>
                    <a:pt x="128" y="4078"/>
                    <a:pt x="385" y="4241"/>
                    <a:pt x="658" y="4241"/>
                  </a:cubicBezTo>
                  <a:cubicBezTo>
                    <a:pt x="684" y="4241"/>
                    <a:pt x="709" y="4240"/>
                    <a:pt x="734" y="4237"/>
                  </a:cubicBezTo>
                  <a:lnTo>
                    <a:pt x="2502" y="3904"/>
                  </a:lnTo>
                  <a:lnTo>
                    <a:pt x="4871" y="3970"/>
                  </a:lnTo>
                  <a:lnTo>
                    <a:pt x="2903" y="4204"/>
                  </a:lnTo>
                  <a:lnTo>
                    <a:pt x="1168" y="4704"/>
                  </a:lnTo>
                  <a:cubicBezTo>
                    <a:pt x="935" y="4771"/>
                    <a:pt x="768" y="5004"/>
                    <a:pt x="835" y="5271"/>
                  </a:cubicBezTo>
                  <a:cubicBezTo>
                    <a:pt x="868" y="5505"/>
                    <a:pt x="1068" y="5672"/>
                    <a:pt x="1335" y="5672"/>
                  </a:cubicBezTo>
                  <a:lnTo>
                    <a:pt x="4671" y="5538"/>
                  </a:lnTo>
                  <a:lnTo>
                    <a:pt x="2469" y="5838"/>
                  </a:lnTo>
                  <a:cubicBezTo>
                    <a:pt x="2202" y="5905"/>
                    <a:pt x="2002" y="6172"/>
                    <a:pt x="2069" y="6439"/>
                  </a:cubicBezTo>
                  <a:cubicBezTo>
                    <a:pt x="2130" y="6652"/>
                    <a:pt x="2302" y="6810"/>
                    <a:pt x="2510" y="6810"/>
                  </a:cubicBezTo>
                  <a:cubicBezTo>
                    <a:pt x="2529" y="6810"/>
                    <a:pt x="2549" y="6809"/>
                    <a:pt x="2569" y="6806"/>
                  </a:cubicBezTo>
                  <a:lnTo>
                    <a:pt x="6739" y="6405"/>
                  </a:lnTo>
                  <a:cubicBezTo>
                    <a:pt x="7567" y="7062"/>
                    <a:pt x="8567" y="7401"/>
                    <a:pt x="9591" y="7401"/>
                  </a:cubicBezTo>
                  <a:cubicBezTo>
                    <a:pt x="9763" y="7401"/>
                    <a:pt x="9935" y="7392"/>
                    <a:pt x="10108" y="7373"/>
                  </a:cubicBezTo>
                  <a:lnTo>
                    <a:pt x="11609" y="7206"/>
                  </a:lnTo>
                  <a:lnTo>
                    <a:pt x="12543" y="7740"/>
                  </a:lnTo>
                  <a:cubicBezTo>
                    <a:pt x="12687" y="7818"/>
                    <a:pt x="12843" y="7855"/>
                    <a:pt x="12996" y="7855"/>
                  </a:cubicBezTo>
                  <a:cubicBezTo>
                    <a:pt x="13303" y="7855"/>
                    <a:pt x="13599" y="7706"/>
                    <a:pt x="13777" y="7439"/>
                  </a:cubicBezTo>
                  <a:cubicBezTo>
                    <a:pt x="14611" y="6205"/>
                    <a:pt x="14644" y="4604"/>
                    <a:pt x="13844" y="3337"/>
                  </a:cubicBezTo>
                  <a:cubicBezTo>
                    <a:pt x="13644" y="3036"/>
                    <a:pt x="13310" y="2836"/>
                    <a:pt x="12943" y="2836"/>
                  </a:cubicBezTo>
                  <a:lnTo>
                    <a:pt x="11242" y="2836"/>
                  </a:lnTo>
                  <a:lnTo>
                    <a:pt x="6372" y="201"/>
                  </a:lnTo>
                  <a:cubicBezTo>
                    <a:pt x="6105" y="68"/>
                    <a:pt x="5805" y="1"/>
                    <a:pt x="5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163;p98">
              <a:extLst>
                <a:ext uri="{FF2B5EF4-FFF2-40B4-BE49-F238E27FC236}">
                  <a16:creationId xmlns:a16="http://schemas.microsoft.com/office/drawing/2014/main" id="{6BFF39BB-B828-2B9B-4BC3-9BD1028DFF0A}"/>
                </a:ext>
              </a:extLst>
            </p:cNvPr>
            <p:cNvSpPr/>
            <p:nvPr/>
          </p:nvSpPr>
          <p:spPr>
            <a:xfrm>
              <a:off x="4123950" y="3942425"/>
              <a:ext cx="42550" cy="137625"/>
            </a:xfrm>
            <a:custGeom>
              <a:avLst/>
              <a:gdLst/>
              <a:ahLst/>
              <a:cxnLst/>
              <a:rect l="l" t="t" r="r" b="b"/>
              <a:pathLst>
                <a:path w="1702" h="5505" extrusionOk="0">
                  <a:moveTo>
                    <a:pt x="334" y="1"/>
                  </a:moveTo>
                  <a:cubicBezTo>
                    <a:pt x="0" y="1769"/>
                    <a:pt x="367" y="3603"/>
                    <a:pt x="1401" y="5071"/>
                  </a:cubicBezTo>
                  <a:lnTo>
                    <a:pt x="1702" y="550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164;p98">
              <a:extLst>
                <a:ext uri="{FF2B5EF4-FFF2-40B4-BE49-F238E27FC236}">
                  <a16:creationId xmlns:a16="http://schemas.microsoft.com/office/drawing/2014/main" id="{1FDA839E-9ADC-FA1C-0CBD-A64ECA1A329A}"/>
                </a:ext>
              </a:extLst>
            </p:cNvPr>
            <p:cNvSpPr/>
            <p:nvPr/>
          </p:nvSpPr>
          <p:spPr>
            <a:xfrm>
              <a:off x="3998850" y="4064875"/>
              <a:ext cx="83425" cy="10175"/>
            </a:xfrm>
            <a:custGeom>
              <a:avLst/>
              <a:gdLst/>
              <a:ahLst/>
              <a:cxnLst/>
              <a:rect l="l" t="t" r="r" b="b"/>
              <a:pathLst>
                <a:path w="3337" h="407" extrusionOk="0">
                  <a:moveTo>
                    <a:pt x="1829" y="1"/>
                  </a:moveTo>
                  <a:cubicBezTo>
                    <a:pt x="1325" y="1"/>
                    <a:pt x="820" y="93"/>
                    <a:pt x="334" y="273"/>
                  </a:cubicBezTo>
                  <a:lnTo>
                    <a:pt x="1" y="407"/>
                  </a:lnTo>
                  <a:lnTo>
                    <a:pt x="3337" y="273"/>
                  </a:lnTo>
                  <a:lnTo>
                    <a:pt x="3103" y="206"/>
                  </a:lnTo>
                  <a:cubicBezTo>
                    <a:pt x="2688" y="68"/>
                    <a:pt x="2259" y="1"/>
                    <a:pt x="1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165;p98">
              <a:extLst>
                <a:ext uri="{FF2B5EF4-FFF2-40B4-BE49-F238E27FC236}">
                  <a16:creationId xmlns:a16="http://schemas.microsoft.com/office/drawing/2014/main" id="{5F1F4EBC-A9C5-49AC-1E7F-B02B0A7FA38C}"/>
                </a:ext>
              </a:extLst>
            </p:cNvPr>
            <p:cNvSpPr/>
            <p:nvPr/>
          </p:nvSpPr>
          <p:spPr>
            <a:xfrm>
              <a:off x="3983850" y="4024125"/>
              <a:ext cx="103425" cy="15075"/>
            </a:xfrm>
            <a:custGeom>
              <a:avLst/>
              <a:gdLst/>
              <a:ahLst/>
              <a:cxnLst/>
              <a:rect l="l" t="t" r="r" b="b"/>
              <a:pathLst>
                <a:path w="4137" h="603" extrusionOk="0">
                  <a:moveTo>
                    <a:pt x="2236" y="0"/>
                  </a:moveTo>
                  <a:cubicBezTo>
                    <a:pt x="1627" y="0"/>
                    <a:pt x="1018" y="126"/>
                    <a:pt x="467" y="369"/>
                  </a:cubicBezTo>
                  <a:lnTo>
                    <a:pt x="0" y="602"/>
                  </a:lnTo>
                  <a:lnTo>
                    <a:pt x="1768" y="269"/>
                  </a:lnTo>
                  <a:lnTo>
                    <a:pt x="4137" y="335"/>
                  </a:lnTo>
                  <a:lnTo>
                    <a:pt x="3169" y="102"/>
                  </a:lnTo>
                  <a:cubicBezTo>
                    <a:pt x="2863" y="34"/>
                    <a:pt x="2550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3166;p98">
              <a:extLst>
                <a:ext uri="{FF2B5EF4-FFF2-40B4-BE49-F238E27FC236}">
                  <a16:creationId xmlns:a16="http://schemas.microsoft.com/office/drawing/2014/main" id="{CE4A46F7-7F23-4C7A-8068-AB9B4D46AA1E}"/>
                </a:ext>
              </a:extLst>
            </p:cNvPr>
            <p:cNvSpPr/>
            <p:nvPr/>
          </p:nvSpPr>
          <p:spPr>
            <a:xfrm>
              <a:off x="3993850" y="3968950"/>
              <a:ext cx="88425" cy="23550"/>
            </a:xfrm>
            <a:custGeom>
              <a:avLst/>
              <a:gdLst/>
              <a:ahLst/>
              <a:cxnLst/>
              <a:rect l="l" t="t" r="r" b="b"/>
              <a:pathLst>
                <a:path w="3537" h="942" extrusionOk="0">
                  <a:moveTo>
                    <a:pt x="1967" y="0"/>
                  </a:moveTo>
                  <a:cubicBezTo>
                    <a:pt x="1740" y="0"/>
                    <a:pt x="1510" y="60"/>
                    <a:pt x="1302" y="174"/>
                  </a:cubicBezTo>
                  <a:lnTo>
                    <a:pt x="1" y="941"/>
                  </a:lnTo>
                  <a:lnTo>
                    <a:pt x="1935" y="374"/>
                  </a:lnTo>
                  <a:lnTo>
                    <a:pt x="3537" y="541"/>
                  </a:lnTo>
                  <a:lnTo>
                    <a:pt x="2469" y="107"/>
                  </a:lnTo>
                  <a:cubicBezTo>
                    <a:pt x="2311" y="35"/>
                    <a:pt x="2140" y="0"/>
                    <a:pt x="1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3167;p98">
              <a:extLst>
                <a:ext uri="{FF2B5EF4-FFF2-40B4-BE49-F238E27FC236}">
                  <a16:creationId xmlns:a16="http://schemas.microsoft.com/office/drawing/2014/main" id="{3AD396BF-2F9E-F54E-512F-30093DD06600}"/>
                </a:ext>
              </a:extLst>
            </p:cNvPr>
            <p:cNvSpPr/>
            <p:nvPr/>
          </p:nvSpPr>
          <p:spPr>
            <a:xfrm>
              <a:off x="4045550" y="4089500"/>
              <a:ext cx="88425" cy="12225"/>
            </a:xfrm>
            <a:custGeom>
              <a:avLst/>
              <a:gdLst/>
              <a:ahLst/>
              <a:cxnLst/>
              <a:rect l="l" t="t" r="r" b="b"/>
              <a:pathLst>
                <a:path w="3537" h="489" extrusionOk="0">
                  <a:moveTo>
                    <a:pt x="2385" y="1"/>
                  </a:moveTo>
                  <a:cubicBezTo>
                    <a:pt x="2010" y="1"/>
                    <a:pt x="1635" y="51"/>
                    <a:pt x="1268" y="155"/>
                  </a:cubicBezTo>
                  <a:lnTo>
                    <a:pt x="1" y="489"/>
                  </a:lnTo>
                  <a:lnTo>
                    <a:pt x="1" y="489"/>
                  </a:lnTo>
                  <a:lnTo>
                    <a:pt x="3537" y="155"/>
                  </a:lnTo>
                  <a:lnTo>
                    <a:pt x="3403" y="122"/>
                  </a:lnTo>
                  <a:cubicBezTo>
                    <a:pt x="3069" y="42"/>
                    <a:pt x="2727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3168;p98">
              <a:extLst>
                <a:ext uri="{FF2B5EF4-FFF2-40B4-BE49-F238E27FC236}">
                  <a16:creationId xmlns:a16="http://schemas.microsoft.com/office/drawing/2014/main" id="{DFEC9714-7A6D-BE1A-2D86-41CF5BE33B5F}"/>
                </a:ext>
              </a:extLst>
            </p:cNvPr>
            <p:cNvSpPr/>
            <p:nvPr/>
          </p:nvSpPr>
          <p:spPr>
            <a:xfrm>
              <a:off x="4392475" y="3378700"/>
              <a:ext cx="409475" cy="782250"/>
            </a:xfrm>
            <a:custGeom>
              <a:avLst/>
              <a:gdLst/>
              <a:ahLst/>
              <a:cxnLst/>
              <a:rect l="l" t="t" r="r" b="b"/>
              <a:pathLst>
                <a:path w="16379" h="31290" extrusionOk="0">
                  <a:moveTo>
                    <a:pt x="8440" y="0"/>
                  </a:moveTo>
                  <a:cubicBezTo>
                    <a:pt x="6872" y="1535"/>
                    <a:pt x="5738" y="3469"/>
                    <a:pt x="5171" y="5571"/>
                  </a:cubicBezTo>
                  <a:lnTo>
                    <a:pt x="4504" y="8039"/>
                  </a:lnTo>
                  <a:lnTo>
                    <a:pt x="8273" y="23184"/>
                  </a:lnTo>
                  <a:lnTo>
                    <a:pt x="0" y="23217"/>
                  </a:lnTo>
                  <a:cubicBezTo>
                    <a:pt x="1068" y="23350"/>
                    <a:pt x="2135" y="24918"/>
                    <a:pt x="2436" y="26920"/>
                  </a:cubicBezTo>
                  <a:cubicBezTo>
                    <a:pt x="2769" y="29154"/>
                    <a:pt x="2069" y="31123"/>
                    <a:pt x="868" y="31289"/>
                  </a:cubicBezTo>
                  <a:lnTo>
                    <a:pt x="11609" y="29988"/>
                  </a:lnTo>
                  <a:cubicBezTo>
                    <a:pt x="14444" y="29621"/>
                    <a:pt x="16379" y="26920"/>
                    <a:pt x="15778" y="24118"/>
                  </a:cubicBezTo>
                  <a:lnTo>
                    <a:pt x="11142" y="2736"/>
                  </a:lnTo>
                  <a:cubicBezTo>
                    <a:pt x="10842" y="1368"/>
                    <a:pt x="9774" y="300"/>
                    <a:pt x="8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3169;p98">
              <a:extLst>
                <a:ext uri="{FF2B5EF4-FFF2-40B4-BE49-F238E27FC236}">
                  <a16:creationId xmlns:a16="http://schemas.microsoft.com/office/drawing/2014/main" id="{0205CA08-4060-6A9B-64EF-04C6683BF345}"/>
                </a:ext>
              </a:extLst>
            </p:cNvPr>
            <p:cNvSpPr/>
            <p:nvPr/>
          </p:nvSpPr>
          <p:spPr>
            <a:xfrm>
              <a:off x="4599300" y="3928800"/>
              <a:ext cx="135950" cy="29500"/>
            </a:xfrm>
            <a:custGeom>
              <a:avLst/>
              <a:gdLst/>
              <a:ahLst/>
              <a:cxnLst/>
              <a:rect l="l" t="t" r="r" b="b"/>
              <a:pathLst>
                <a:path w="5438" h="1180" extrusionOk="0">
                  <a:moveTo>
                    <a:pt x="2511" y="1"/>
                  </a:moveTo>
                  <a:cubicBezTo>
                    <a:pt x="1568" y="1"/>
                    <a:pt x="647" y="407"/>
                    <a:pt x="0" y="1180"/>
                  </a:cubicBezTo>
                  <a:lnTo>
                    <a:pt x="5437" y="1180"/>
                  </a:lnTo>
                  <a:lnTo>
                    <a:pt x="4170" y="446"/>
                  </a:lnTo>
                  <a:cubicBezTo>
                    <a:pt x="3645" y="146"/>
                    <a:pt x="3074" y="1"/>
                    <a:pt x="2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3170;p98">
              <a:extLst>
                <a:ext uri="{FF2B5EF4-FFF2-40B4-BE49-F238E27FC236}">
                  <a16:creationId xmlns:a16="http://schemas.microsoft.com/office/drawing/2014/main" id="{BCA10752-21A8-CB40-F0E8-801A071A3A0E}"/>
                </a:ext>
              </a:extLst>
            </p:cNvPr>
            <p:cNvSpPr/>
            <p:nvPr/>
          </p:nvSpPr>
          <p:spPr>
            <a:xfrm>
              <a:off x="4517575" y="3411225"/>
              <a:ext cx="107600" cy="164300"/>
            </a:xfrm>
            <a:custGeom>
              <a:avLst/>
              <a:gdLst/>
              <a:ahLst/>
              <a:cxnLst/>
              <a:rect l="l" t="t" r="r" b="b"/>
              <a:pathLst>
                <a:path w="4304" h="6572" extrusionOk="0">
                  <a:moveTo>
                    <a:pt x="4303" y="0"/>
                  </a:moveTo>
                  <a:lnTo>
                    <a:pt x="4303" y="0"/>
                  </a:lnTo>
                  <a:cubicBezTo>
                    <a:pt x="3803" y="267"/>
                    <a:pt x="3269" y="634"/>
                    <a:pt x="2769" y="1101"/>
                  </a:cubicBezTo>
                  <a:cubicBezTo>
                    <a:pt x="2235" y="1568"/>
                    <a:pt x="1735" y="2135"/>
                    <a:pt x="1334" y="2769"/>
                  </a:cubicBezTo>
                  <a:cubicBezTo>
                    <a:pt x="934" y="3369"/>
                    <a:pt x="600" y="4036"/>
                    <a:pt x="367" y="4704"/>
                  </a:cubicBezTo>
                  <a:cubicBezTo>
                    <a:pt x="167" y="5371"/>
                    <a:pt x="33" y="6004"/>
                    <a:pt x="0" y="6572"/>
                  </a:cubicBezTo>
                  <a:cubicBezTo>
                    <a:pt x="167" y="6038"/>
                    <a:pt x="367" y="5437"/>
                    <a:pt x="667" y="4804"/>
                  </a:cubicBezTo>
                  <a:cubicBezTo>
                    <a:pt x="934" y="4203"/>
                    <a:pt x="1268" y="3569"/>
                    <a:pt x="1668" y="2969"/>
                  </a:cubicBezTo>
                  <a:cubicBezTo>
                    <a:pt x="2068" y="2369"/>
                    <a:pt x="2502" y="1801"/>
                    <a:pt x="2969" y="1301"/>
                  </a:cubicBezTo>
                  <a:cubicBezTo>
                    <a:pt x="3402" y="801"/>
                    <a:pt x="3869" y="367"/>
                    <a:pt x="4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3171;p98">
              <a:extLst>
                <a:ext uri="{FF2B5EF4-FFF2-40B4-BE49-F238E27FC236}">
                  <a16:creationId xmlns:a16="http://schemas.microsoft.com/office/drawing/2014/main" id="{FE5C31B0-F1F5-8BAB-81C3-336F7C5F9B2B}"/>
                </a:ext>
              </a:extLst>
            </p:cNvPr>
            <p:cNvSpPr/>
            <p:nvPr/>
          </p:nvSpPr>
          <p:spPr>
            <a:xfrm>
              <a:off x="4519225" y="3495450"/>
              <a:ext cx="89250" cy="79250"/>
            </a:xfrm>
            <a:custGeom>
              <a:avLst/>
              <a:gdLst/>
              <a:ahLst/>
              <a:cxnLst/>
              <a:rect l="l" t="t" r="r" b="b"/>
              <a:pathLst>
                <a:path w="3570" h="3170" extrusionOk="0">
                  <a:moveTo>
                    <a:pt x="3570" y="0"/>
                  </a:moveTo>
                  <a:cubicBezTo>
                    <a:pt x="2903" y="134"/>
                    <a:pt x="2069" y="567"/>
                    <a:pt x="1402" y="1168"/>
                  </a:cubicBezTo>
                  <a:cubicBezTo>
                    <a:pt x="735" y="1768"/>
                    <a:pt x="234" y="2535"/>
                    <a:pt x="1" y="3169"/>
                  </a:cubicBezTo>
                  <a:cubicBezTo>
                    <a:pt x="468" y="2669"/>
                    <a:pt x="1035" y="2035"/>
                    <a:pt x="1669" y="1468"/>
                  </a:cubicBezTo>
                  <a:cubicBezTo>
                    <a:pt x="2302" y="901"/>
                    <a:pt x="3003" y="401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3172;p98">
              <a:extLst>
                <a:ext uri="{FF2B5EF4-FFF2-40B4-BE49-F238E27FC236}">
                  <a16:creationId xmlns:a16="http://schemas.microsoft.com/office/drawing/2014/main" id="{FD97CA4D-A998-9E90-DA51-FC9A5D4050EC}"/>
                </a:ext>
              </a:extLst>
            </p:cNvPr>
            <p:cNvSpPr/>
            <p:nvPr/>
          </p:nvSpPr>
          <p:spPr>
            <a:xfrm>
              <a:off x="4601800" y="3670575"/>
              <a:ext cx="67575" cy="232675"/>
            </a:xfrm>
            <a:custGeom>
              <a:avLst/>
              <a:gdLst/>
              <a:ahLst/>
              <a:cxnLst/>
              <a:rect l="l" t="t" r="r" b="b"/>
              <a:pathLst>
                <a:path w="2703" h="9307" extrusionOk="0">
                  <a:moveTo>
                    <a:pt x="2702" y="0"/>
                  </a:moveTo>
                  <a:lnTo>
                    <a:pt x="2702" y="0"/>
                  </a:lnTo>
                  <a:cubicBezTo>
                    <a:pt x="1968" y="1134"/>
                    <a:pt x="1201" y="2736"/>
                    <a:pt x="734" y="4470"/>
                  </a:cubicBezTo>
                  <a:cubicBezTo>
                    <a:pt x="234" y="6171"/>
                    <a:pt x="0" y="7973"/>
                    <a:pt x="0" y="9307"/>
                  </a:cubicBezTo>
                  <a:cubicBezTo>
                    <a:pt x="300" y="8006"/>
                    <a:pt x="701" y="6271"/>
                    <a:pt x="1201" y="4604"/>
                  </a:cubicBezTo>
                  <a:cubicBezTo>
                    <a:pt x="1668" y="2902"/>
                    <a:pt x="2268" y="1268"/>
                    <a:pt x="2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3173;p98">
              <a:extLst>
                <a:ext uri="{FF2B5EF4-FFF2-40B4-BE49-F238E27FC236}">
                  <a16:creationId xmlns:a16="http://schemas.microsoft.com/office/drawing/2014/main" id="{0D7F0991-8594-11A3-5642-4CAB0FF316E6}"/>
                </a:ext>
              </a:extLst>
            </p:cNvPr>
            <p:cNvSpPr/>
            <p:nvPr/>
          </p:nvSpPr>
          <p:spPr>
            <a:xfrm>
              <a:off x="4582600" y="3642225"/>
              <a:ext cx="15875" cy="217675"/>
            </a:xfrm>
            <a:custGeom>
              <a:avLst/>
              <a:gdLst/>
              <a:ahLst/>
              <a:cxnLst/>
              <a:rect l="l" t="t" r="r" b="b"/>
              <a:pathLst>
                <a:path w="635" h="8707" extrusionOk="0">
                  <a:moveTo>
                    <a:pt x="635" y="0"/>
                  </a:moveTo>
                  <a:lnTo>
                    <a:pt x="635" y="0"/>
                  </a:lnTo>
                  <a:cubicBezTo>
                    <a:pt x="301" y="1168"/>
                    <a:pt x="34" y="2735"/>
                    <a:pt x="34" y="4337"/>
                  </a:cubicBezTo>
                  <a:cubicBezTo>
                    <a:pt x="1" y="5938"/>
                    <a:pt x="201" y="7539"/>
                    <a:pt x="535" y="8706"/>
                  </a:cubicBezTo>
                  <a:cubicBezTo>
                    <a:pt x="501" y="7472"/>
                    <a:pt x="435" y="5904"/>
                    <a:pt x="468" y="4337"/>
                  </a:cubicBezTo>
                  <a:cubicBezTo>
                    <a:pt x="468" y="2769"/>
                    <a:pt x="568" y="1201"/>
                    <a:pt x="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3174;p98">
              <a:extLst>
                <a:ext uri="{FF2B5EF4-FFF2-40B4-BE49-F238E27FC236}">
                  <a16:creationId xmlns:a16="http://schemas.microsoft.com/office/drawing/2014/main" id="{6EC23F38-1E13-5B14-31FD-9862FCE15317}"/>
                </a:ext>
              </a:extLst>
            </p:cNvPr>
            <p:cNvSpPr/>
            <p:nvPr/>
          </p:nvSpPr>
          <p:spPr>
            <a:xfrm>
              <a:off x="3386750" y="3999975"/>
              <a:ext cx="87600" cy="40875"/>
            </a:xfrm>
            <a:custGeom>
              <a:avLst/>
              <a:gdLst/>
              <a:ahLst/>
              <a:cxnLst/>
              <a:rect l="l" t="t" r="r" b="b"/>
              <a:pathLst>
                <a:path w="3504" h="163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201" y="134"/>
                    <a:pt x="1" y="401"/>
                    <a:pt x="1" y="734"/>
                  </a:cubicBezTo>
                  <a:cubicBezTo>
                    <a:pt x="1" y="1201"/>
                    <a:pt x="368" y="1568"/>
                    <a:pt x="801" y="1568"/>
                  </a:cubicBezTo>
                  <a:lnTo>
                    <a:pt x="2002" y="1635"/>
                  </a:lnTo>
                  <a:lnTo>
                    <a:pt x="2970" y="1568"/>
                  </a:lnTo>
                  <a:cubicBezTo>
                    <a:pt x="3270" y="1535"/>
                    <a:pt x="3503" y="1301"/>
                    <a:pt x="3503" y="1001"/>
                  </a:cubicBezTo>
                  <a:lnTo>
                    <a:pt x="3503" y="1001"/>
                  </a:lnTo>
                  <a:cubicBezTo>
                    <a:pt x="3403" y="1068"/>
                    <a:pt x="3270" y="1168"/>
                    <a:pt x="3136" y="1201"/>
                  </a:cubicBezTo>
                  <a:cubicBezTo>
                    <a:pt x="2955" y="1282"/>
                    <a:pt x="2748" y="1326"/>
                    <a:pt x="2547" y="1326"/>
                  </a:cubicBezTo>
                  <a:cubicBezTo>
                    <a:pt x="2416" y="1326"/>
                    <a:pt x="2287" y="1307"/>
                    <a:pt x="2169" y="1268"/>
                  </a:cubicBezTo>
                  <a:cubicBezTo>
                    <a:pt x="2202" y="1001"/>
                    <a:pt x="2169" y="701"/>
                    <a:pt x="2069" y="401"/>
                  </a:cubicBezTo>
                  <a:cubicBezTo>
                    <a:pt x="1935" y="668"/>
                    <a:pt x="1835" y="968"/>
                    <a:pt x="1869" y="1268"/>
                  </a:cubicBezTo>
                  <a:cubicBezTo>
                    <a:pt x="1502" y="1235"/>
                    <a:pt x="1068" y="1201"/>
                    <a:pt x="701" y="1168"/>
                  </a:cubicBezTo>
                  <a:cubicBezTo>
                    <a:pt x="635" y="1101"/>
                    <a:pt x="601" y="1068"/>
                    <a:pt x="568" y="968"/>
                  </a:cubicBezTo>
                  <a:cubicBezTo>
                    <a:pt x="434" y="668"/>
                    <a:pt x="401" y="334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3175;p98">
              <a:extLst>
                <a:ext uri="{FF2B5EF4-FFF2-40B4-BE49-F238E27FC236}">
                  <a16:creationId xmlns:a16="http://schemas.microsoft.com/office/drawing/2014/main" id="{BE1CAEE7-DE8A-BCFB-A847-3C22E1888F6D}"/>
                </a:ext>
              </a:extLst>
            </p:cNvPr>
            <p:cNvSpPr/>
            <p:nvPr/>
          </p:nvSpPr>
          <p:spPr>
            <a:xfrm>
              <a:off x="3396775" y="3997975"/>
              <a:ext cx="77575" cy="35175"/>
            </a:xfrm>
            <a:custGeom>
              <a:avLst/>
              <a:gdLst/>
              <a:ahLst/>
              <a:cxnLst/>
              <a:rect l="l" t="t" r="r" b="b"/>
              <a:pathLst>
                <a:path w="3103" h="1407" extrusionOk="0">
                  <a:moveTo>
                    <a:pt x="433" y="1"/>
                  </a:moveTo>
                  <a:cubicBezTo>
                    <a:pt x="311" y="1"/>
                    <a:pt x="189" y="32"/>
                    <a:pt x="67" y="80"/>
                  </a:cubicBezTo>
                  <a:cubicBezTo>
                    <a:pt x="0" y="414"/>
                    <a:pt x="33" y="748"/>
                    <a:pt x="167" y="1048"/>
                  </a:cubicBezTo>
                  <a:cubicBezTo>
                    <a:pt x="200" y="1148"/>
                    <a:pt x="234" y="1181"/>
                    <a:pt x="300" y="1248"/>
                  </a:cubicBezTo>
                  <a:cubicBezTo>
                    <a:pt x="667" y="1281"/>
                    <a:pt x="1101" y="1315"/>
                    <a:pt x="1468" y="1348"/>
                  </a:cubicBezTo>
                  <a:cubicBezTo>
                    <a:pt x="1434" y="1048"/>
                    <a:pt x="1534" y="748"/>
                    <a:pt x="1668" y="481"/>
                  </a:cubicBezTo>
                  <a:cubicBezTo>
                    <a:pt x="1768" y="781"/>
                    <a:pt x="1801" y="1081"/>
                    <a:pt x="1768" y="1348"/>
                  </a:cubicBezTo>
                  <a:cubicBezTo>
                    <a:pt x="1886" y="1387"/>
                    <a:pt x="2015" y="1406"/>
                    <a:pt x="2146" y="1406"/>
                  </a:cubicBezTo>
                  <a:cubicBezTo>
                    <a:pt x="2347" y="1406"/>
                    <a:pt x="2554" y="1362"/>
                    <a:pt x="2735" y="1281"/>
                  </a:cubicBezTo>
                  <a:cubicBezTo>
                    <a:pt x="2869" y="1248"/>
                    <a:pt x="3002" y="1148"/>
                    <a:pt x="3102" y="1081"/>
                  </a:cubicBezTo>
                  <a:cubicBezTo>
                    <a:pt x="3102" y="1081"/>
                    <a:pt x="3102" y="1048"/>
                    <a:pt x="3102" y="1048"/>
                  </a:cubicBezTo>
                  <a:cubicBezTo>
                    <a:pt x="3102" y="814"/>
                    <a:pt x="2935" y="581"/>
                    <a:pt x="2702" y="514"/>
                  </a:cubicBezTo>
                  <a:lnTo>
                    <a:pt x="1901" y="214"/>
                  </a:lnTo>
                  <a:lnTo>
                    <a:pt x="567" y="14"/>
                  </a:lnTo>
                  <a:cubicBezTo>
                    <a:pt x="522" y="5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3176;p98">
              <a:extLst>
                <a:ext uri="{FF2B5EF4-FFF2-40B4-BE49-F238E27FC236}">
                  <a16:creationId xmlns:a16="http://schemas.microsoft.com/office/drawing/2014/main" id="{8D5082FA-BA57-200C-1069-AA4B866DED05}"/>
                </a:ext>
              </a:extLst>
            </p:cNvPr>
            <p:cNvSpPr/>
            <p:nvPr/>
          </p:nvSpPr>
          <p:spPr>
            <a:xfrm>
              <a:off x="3406775" y="4039175"/>
              <a:ext cx="68400" cy="33050"/>
            </a:xfrm>
            <a:custGeom>
              <a:avLst/>
              <a:gdLst/>
              <a:ahLst/>
              <a:cxnLst/>
              <a:rect l="l" t="t" r="r" b="b"/>
              <a:pathLst>
                <a:path w="2736" h="1322" extrusionOk="0">
                  <a:moveTo>
                    <a:pt x="0" y="0"/>
                  </a:moveTo>
                  <a:lnTo>
                    <a:pt x="0" y="434"/>
                  </a:lnTo>
                  <a:cubicBezTo>
                    <a:pt x="0" y="667"/>
                    <a:pt x="67" y="901"/>
                    <a:pt x="200" y="1101"/>
                  </a:cubicBezTo>
                  <a:cubicBezTo>
                    <a:pt x="541" y="1232"/>
                    <a:pt x="903" y="1322"/>
                    <a:pt x="1253" y="1322"/>
                  </a:cubicBezTo>
                  <a:cubicBezTo>
                    <a:pt x="1348" y="1322"/>
                    <a:pt x="1442" y="1315"/>
                    <a:pt x="1535" y="1301"/>
                  </a:cubicBezTo>
                  <a:cubicBezTo>
                    <a:pt x="1435" y="1001"/>
                    <a:pt x="1401" y="667"/>
                    <a:pt x="1435" y="367"/>
                  </a:cubicBezTo>
                  <a:lnTo>
                    <a:pt x="1435" y="367"/>
                  </a:lnTo>
                  <a:cubicBezTo>
                    <a:pt x="1601" y="601"/>
                    <a:pt x="1735" y="934"/>
                    <a:pt x="1768" y="1201"/>
                  </a:cubicBezTo>
                  <a:cubicBezTo>
                    <a:pt x="2102" y="1168"/>
                    <a:pt x="2369" y="1001"/>
                    <a:pt x="2602" y="801"/>
                  </a:cubicBezTo>
                  <a:cubicBezTo>
                    <a:pt x="2636" y="734"/>
                    <a:pt x="2669" y="701"/>
                    <a:pt x="2702" y="667"/>
                  </a:cubicBezTo>
                  <a:cubicBezTo>
                    <a:pt x="2736" y="567"/>
                    <a:pt x="2702" y="467"/>
                    <a:pt x="2636" y="367"/>
                  </a:cubicBezTo>
                  <a:cubicBezTo>
                    <a:pt x="2535" y="167"/>
                    <a:pt x="2369" y="67"/>
                    <a:pt x="2169" y="67"/>
                  </a:cubicBezTo>
                  <a:lnTo>
                    <a:pt x="120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3177;p98">
              <a:extLst>
                <a:ext uri="{FF2B5EF4-FFF2-40B4-BE49-F238E27FC236}">
                  <a16:creationId xmlns:a16="http://schemas.microsoft.com/office/drawing/2014/main" id="{7406C953-A7F0-B337-6195-4530F2458AC5}"/>
                </a:ext>
              </a:extLst>
            </p:cNvPr>
            <p:cNvSpPr/>
            <p:nvPr/>
          </p:nvSpPr>
          <p:spPr>
            <a:xfrm>
              <a:off x="3411775" y="4048350"/>
              <a:ext cx="63400" cy="30325"/>
            </a:xfrm>
            <a:custGeom>
              <a:avLst/>
              <a:gdLst/>
              <a:ahLst/>
              <a:cxnLst/>
              <a:rect l="l" t="t" r="r" b="b"/>
              <a:pathLst>
                <a:path w="2536" h="1213" extrusionOk="0">
                  <a:moveTo>
                    <a:pt x="1235" y="0"/>
                  </a:moveTo>
                  <a:lnTo>
                    <a:pt x="1235" y="0"/>
                  </a:lnTo>
                  <a:cubicBezTo>
                    <a:pt x="1201" y="300"/>
                    <a:pt x="1235" y="634"/>
                    <a:pt x="1335" y="934"/>
                  </a:cubicBezTo>
                  <a:cubicBezTo>
                    <a:pt x="1242" y="948"/>
                    <a:pt x="1148" y="955"/>
                    <a:pt x="1053" y="955"/>
                  </a:cubicBezTo>
                  <a:cubicBezTo>
                    <a:pt x="703" y="955"/>
                    <a:pt x="341" y="865"/>
                    <a:pt x="0" y="734"/>
                  </a:cubicBezTo>
                  <a:lnTo>
                    <a:pt x="0" y="734"/>
                  </a:lnTo>
                  <a:cubicBezTo>
                    <a:pt x="167" y="934"/>
                    <a:pt x="401" y="1068"/>
                    <a:pt x="668" y="1134"/>
                  </a:cubicBezTo>
                  <a:lnTo>
                    <a:pt x="901" y="1201"/>
                  </a:lnTo>
                  <a:cubicBezTo>
                    <a:pt x="969" y="1208"/>
                    <a:pt x="1036" y="1213"/>
                    <a:pt x="1103" y="1213"/>
                  </a:cubicBezTo>
                  <a:cubicBezTo>
                    <a:pt x="1333" y="1213"/>
                    <a:pt x="1554" y="1163"/>
                    <a:pt x="1735" y="1034"/>
                  </a:cubicBezTo>
                  <a:lnTo>
                    <a:pt x="2235" y="734"/>
                  </a:lnTo>
                  <a:cubicBezTo>
                    <a:pt x="2402" y="634"/>
                    <a:pt x="2502" y="467"/>
                    <a:pt x="2536" y="300"/>
                  </a:cubicBezTo>
                  <a:lnTo>
                    <a:pt x="2536" y="300"/>
                  </a:lnTo>
                  <a:cubicBezTo>
                    <a:pt x="2469" y="334"/>
                    <a:pt x="2436" y="367"/>
                    <a:pt x="2402" y="434"/>
                  </a:cubicBezTo>
                  <a:cubicBezTo>
                    <a:pt x="2169" y="634"/>
                    <a:pt x="1902" y="801"/>
                    <a:pt x="1568" y="834"/>
                  </a:cubicBezTo>
                  <a:cubicBezTo>
                    <a:pt x="1535" y="567"/>
                    <a:pt x="1401" y="234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3178;p98">
              <a:extLst>
                <a:ext uri="{FF2B5EF4-FFF2-40B4-BE49-F238E27FC236}">
                  <a16:creationId xmlns:a16="http://schemas.microsoft.com/office/drawing/2014/main" id="{31F03CAD-2740-7570-2DAF-310B84852F48}"/>
                </a:ext>
              </a:extLst>
            </p:cNvPr>
            <p:cNvSpPr/>
            <p:nvPr/>
          </p:nvSpPr>
          <p:spPr>
            <a:xfrm>
              <a:off x="3360900" y="3941600"/>
              <a:ext cx="101775" cy="67625"/>
            </a:xfrm>
            <a:custGeom>
              <a:avLst/>
              <a:gdLst/>
              <a:ahLst/>
              <a:cxnLst/>
              <a:rect l="l" t="t" r="r" b="b"/>
              <a:pathLst>
                <a:path w="4071" h="2705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34" y="100"/>
                    <a:pt x="67" y="201"/>
                    <a:pt x="34" y="334"/>
                  </a:cubicBezTo>
                  <a:cubicBezTo>
                    <a:pt x="1" y="634"/>
                    <a:pt x="134" y="934"/>
                    <a:pt x="401" y="1101"/>
                  </a:cubicBezTo>
                  <a:lnTo>
                    <a:pt x="3003" y="2602"/>
                  </a:lnTo>
                  <a:cubicBezTo>
                    <a:pt x="3130" y="2672"/>
                    <a:pt x="3265" y="2705"/>
                    <a:pt x="3396" y="2705"/>
                  </a:cubicBezTo>
                  <a:cubicBezTo>
                    <a:pt x="3642" y="2705"/>
                    <a:pt x="3873" y="2587"/>
                    <a:pt x="4004" y="2369"/>
                  </a:cubicBezTo>
                  <a:cubicBezTo>
                    <a:pt x="4037" y="2302"/>
                    <a:pt x="4070" y="2269"/>
                    <a:pt x="4070" y="2202"/>
                  </a:cubicBezTo>
                  <a:lnTo>
                    <a:pt x="4070" y="2202"/>
                  </a:lnTo>
                  <a:cubicBezTo>
                    <a:pt x="3970" y="2302"/>
                    <a:pt x="3837" y="2335"/>
                    <a:pt x="3703" y="2369"/>
                  </a:cubicBezTo>
                  <a:cubicBezTo>
                    <a:pt x="3653" y="2377"/>
                    <a:pt x="3601" y="2381"/>
                    <a:pt x="3548" y="2381"/>
                  </a:cubicBezTo>
                  <a:cubicBezTo>
                    <a:pt x="3389" y="2381"/>
                    <a:pt x="3220" y="2344"/>
                    <a:pt x="3070" y="2269"/>
                  </a:cubicBezTo>
                  <a:cubicBezTo>
                    <a:pt x="2869" y="2169"/>
                    <a:pt x="2669" y="2035"/>
                    <a:pt x="2469" y="1902"/>
                  </a:cubicBezTo>
                  <a:cubicBezTo>
                    <a:pt x="2569" y="1668"/>
                    <a:pt x="2669" y="1401"/>
                    <a:pt x="2669" y="1135"/>
                  </a:cubicBezTo>
                  <a:lnTo>
                    <a:pt x="2669" y="1135"/>
                  </a:lnTo>
                  <a:cubicBezTo>
                    <a:pt x="2469" y="1301"/>
                    <a:pt x="2336" y="1535"/>
                    <a:pt x="2236" y="1768"/>
                  </a:cubicBezTo>
                  <a:lnTo>
                    <a:pt x="835" y="1001"/>
                  </a:lnTo>
                  <a:cubicBezTo>
                    <a:pt x="935" y="768"/>
                    <a:pt x="1001" y="534"/>
                    <a:pt x="1068" y="301"/>
                  </a:cubicBezTo>
                  <a:lnTo>
                    <a:pt x="1068" y="301"/>
                  </a:lnTo>
                  <a:cubicBezTo>
                    <a:pt x="868" y="434"/>
                    <a:pt x="735" y="668"/>
                    <a:pt x="634" y="901"/>
                  </a:cubicBezTo>
                  <a:cubicBezTo>
                    <a:pt x="468" y="768"/>
                    <a:pt x="334" y="567"/>
                    <a:pt x="268" y="367"/>
                  </a:cubicBezTo>
                  <a:cubicBezTo>
                    <a:pt x="234" y="234"/>
                    <a:pt x="201" y="134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3179;p98">
              <a:extLst>
                <a:ext uri="{FF2B5EF4-FFF2-40B4-BE49-F238E27FC236}">
                  <a16:creationId xmlns:a16="http://schemas.microsoft.com/office/drawing/2014/main" id="{CAB3D1D2-C1C8-4F71-E0E4-1837373D98E5}"/>
                </a:ext>
              </a:extLst>
            </p:cNvPr>
            <p:cNvSpPr/>
            <p:nvPr/>
          </p:nvSpPr>
          <p:spPr>
            <a:xfrm>
              <a:off x="3365900" y="3935725"/>
              <a:ext cx="100100" cy="65425"/>
            </a:xfrm>
            <a:custGeom>
              <a:avLst/>
              <a:gdLst/>
              <a:ahLst/>
              <a:cxnLst/>
              <a:rect l="l" t="t" r="r" b="b"/>
              <a:pathLst>
                <a:path w="4004" h="2617" extrusionOk="0">
                  <a:moveTo>
                    <a:pt x="554" y="1"/>
                  </a:moveTo>
                  <a:cubicBezTo>
                    <a:pt x="355" y="1"/>
                    <a:pt x="166" y="82"/>
                    <a:pt x="34" y="235"/>
                  </a:cubicBezTo>
                  <a:cubicBezTo>
                    <a:pt x="1" y="369"/>
                    <a:pt x="34" y="469"/>
                    <a:pt x="68" y="602"/>
                  </a:cubicBezTo>
                  <a:cubicBezTo>
                    <a:pt x="134" y="802"/>
                    <a:pt x="268" y="1003"/>
                    <a:pt x="434" y="1136"/>
                  </a:cubicBezTo>
                  <a:cubicBezTo>
                    <a:pt x="535" y="903"/>
                    <a:pt x="668" y="669"/>
                    <a:pt x="868" y="536"/>
                  </a:cubicBezTo>
                  <a:lnTo>
                    <a:pt x="868" y="536"/>
                  </a:lnTo>
                  <a:cubicBezTo>
                    <a:pt x="801" y="769"/>
                    <a:pt x="735" y="1003"/>
                    <a:pt x="635" y="1236"/>
                  </a:cubicBezTo>
                  <a:lnTo>
                    <a:pt x="2036" y="2003"/>
                  </a:lnTo>
                  <a:cubicBezTo>
                    <a:pt x="2136" y="1770"/>
                    <a:pt x="2269" y="1536"/>
                    <a:pt x="2469" y="1370"/>
                  </a:cubicBezTo>
                  <a:lnTo>
                    <a:pt x="2469" y="1370"/>
                  </a:lnTo>
                  <a:cubicBezTo>
                    <a:pt x="2469" y="1636"/>
                    <a:pt x="2369" y="1903"/>
                    <a:pt x="2269" y="2137"/>
                  </a:cubicBezTo>
                  <a:cubicBezTo>
                    <a:pt x="2469" y="2270"/>
                    <a:pt x="2669" y="2404"/>
                    <a:pt x="2870" y="2504"/>
                  </a:cubicBezTo>
                  <a:cubicBezTo>
                    <a:pt x="3020" y="2579"/>
                    <a:pt x="3189" y="2616"/>
                    <a:pt x="3348" y="2616"/>
                  </a:cubicBezTo>
                  <a:cubicBezTo>
                    <a:pt x="3401" y="2616"/>
                    <a:pt x="3453" y="2612"/>
                    <a:pt x="3503" y="2604"/>
                  </a:cubicBezTo>
                  <a:cubicBezTo>
                    <a:pt x="3637" y="2570"/>
                    <a:pt x="3770" y="2537"/>
                    <a:pt x="3870" y="2437"/>
                  </a:cubicBezTo>
                  <a:cubicBezTo>
                    <a:pt x="4004" y="2103"/>
                    <a:pt x="3837" y="1736"/>
                    <a:pt x="3537" y="1536"/>
                  </a:cubicBezTo>
                  <a:lnTo>
                    <a:pt x="868" y="69"/>
                  </a:lnTo>
                  <a:cubicBezTo>
                    <a:pt x="765" y="23"/>
                    <a:pt x="658" y="1"/>
                    <a:pt x="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3180;p98">
              <a:extLst>
                <a:ext uri="{FF2B5EF4-FFF2-40B4-BE49-F238E27FC236}">
                  <a16:creationId xmlns:a16="http://schemas.microsoft.com/office/drawing/2014/main" id="{56CBEB10-718B-5816-FF8E-799055788D37}"/>
                </a:ext>
              </a:extLst>
            </p:cNvPr>
            <p:cNvSpPr/>
            <p:nvPr/>
          </p:nvSpPr>
          <p:spPr>
            <a:xfrm>
              <a:off x="3415950" y="3873225"/>
              <a:ext cx="59225" cy="87875"/>
            </a:xfrm>
            <a:custGeom>
              <a:avLst/>
              <a:gdLst/>
              <a:ahLst/>
              <a:cxnLst/>
              <a:rect l="l" t="t" r="r" b="b"/>
              <a:pathLst>
                <a:path w="2369" h="3515" extrusionOk="0">
                  <a:moveTo>
                    <a:pt x="901" y="0"/>
                  </a:moveTo>
                  <a:cubicBezTo>
                    <a:pt x="601" y="0"/>
                    <a:pt x="300" y="167"/>
                    <a:pt x="134" y="434"/>
                  </a:cubicBezTo>
                  <a:cubicBezTo>
                    <a:pt x="0" y="701"/>
                    <a:pt x="0" y="1068"/>
                    <a:pt x="167" y="1334"/>
                  </a:cubicBezTo>
                  <a:lnTo>
                    <a:pt x="1301" y="3136"/>
                  </a:lnTo>
                  <a:cubicBezTo>
                    <a:pt x="1439" y="3388"/>
                    <a:pt x="1703" y="3514"/>
                    <a:pt x="1973" y="3514"/>
                  </a:cubicBezTo>
                  <a:cubicBezTo>
                    <a:pt x="2096" y="3514"/>
                    <a:pt x="2221" y="3488"/>
                    <a:pt x="2335" y="3436"/>
                  </a:cubicBezTo>
                  <a:cubicBezTo>
                    <a:pt x="2369" y="3403"/>
                    <a:pt x="2369" y="3403"/>
                    <a:pt x="2369" y="3403"/>
                  </a:cubicBezTo>
                  <a:cubicBezTo>
                    <a:pt x="2369" y="3403"/>
                    <a:pt x="2369" y="3403"/>
                    <a:pt x="2369" y="3369"/>
                  </a:cubicBezTo>
                  <a:cubicBezTo>
                    <a:pt x="2068" y="3336"/>
                    <a:pt x="1802" y="3136"/>
                    <a:pt x="1568" y="2902"/>
                  </a:cubicBezTo>
                  <a:cubicBezTo>
                    <a:pt x="1368" y="2702"/>
                    <a:pt x="1201" y="2435"/>
                    <a:pt x="1034" y="2168"/>
                  </a:cubicBezTo>
                  <a:cubicBezTo>
                    <a:pt x="934" y="1968"/>
                    <a:pt x="834" y="1801"/>
                    <a:pt x="701" y="1601"/>
                  </a:cubicBezTo>
                  <a:cubicBezTo>
                    <a:pt x="601" y="1434"/>
                    <a:pt x="467" y="1234"/>
                    <a:pt x="434" y="1034"/>
                  </a:cubicBezTo>
                  <a:cubicBezTo>
                    <a:pt x="434" y="801"/>
                    <a:pt x="501" y="567"/>
                    <a:pt x="601" y="400"/>
                  </a:cubicBezTo>
                  <a:cubicBezTo>
                    <a:pt x="701" y="234"/>
                    <a:pt x="801" y="100"/>
                    <a:pt x="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3181;p98">
              <a:extLst>
                <a:ext uri="{FF2B5EF4-FFF2-40B4-BE49-F238E27FC236}">
                  <a16:creationId xmlns:a16="http://schemas.microsoft.com/office/drawing/2014/main" id="{0FBE7CEB-0668-2C3C-E296-35713F091C4F}"/>
                </a:ext>
              </a:extLst>
            </p:cNvPr>
            <p:cNvSpPr/>
            <p:nvPr/>
          </p:nvSpPr>
          <p:spPr>
            <a:xfrm>
              <a:off x="3426775" y="3873225"/>
              <a:ext cx="60075" cy="85075"/>
            </a:xfrm>
            <a:custGeom>
              <a:avLst/>
              <a:gdLst/>
              <a:ahLst/>
              <a:cxnLst/>
              <a:rect l="l" t="t" r="r" b="b"/>
              <a:pathLst>
                <a:path w="2403" h="3403" extrusionOk="0">
                  <a:moveTo>
                    <a:pt x="468" y="0"/>
                  </a:moveTo>
                  <a:cubicBezTo>
                    <a:pt x="368" y="100"/>
                    <a:pt x="268" y="234"/>
                    <a:pt x="168" y="400"/>
                  </a:cubicBezTo>
                  <a:cubicBezTo>
                    <a:pt x="68" y="567"/>
                    <a:pt x="1" y="801"/>
                    <a:pt x="34" y="1034"/>
                  </a:cubicBezTo>
                  <a:cubicBezTo>
                    <a:pt x="34" y="1234"/>
                    <a:pt x="168" y="1434"/>
                    <a:pt x="268" y="1601"/>
                  </a:cubicBezTo>
                  <a:cubicBezTo>
                    <a:pt x="368" y="1801"/>
                    <a:pt x="501" y="1968"/>
                    <a:pt x="601" y="2168"/>
                  </a:cubicBezTo>
                  <a:cubicBezTo>
                    <a:pt x="768" y="2435"/>
                    <a:pt x="935" y="2702"/>
                    <a:pt x="1135" y="2902"/>
                  </a:cubicBezTo>
                  <a:cubicBezTo>
                    <a:pt x="1369" y="3136"/>
                    <a:pt x="1635" y="3336"/>
                    <a:pt x="1936" y="3369"/>
                  </a:cubicBezTo>
                  <a:cubicBezTo>
                    <a:pt x="1936" y="3403"/>
                    <a:pt x="1936" y="3403"/>
                    <a:pt x="1936" y="3403"/>
                  </a:cubicBezTo>
                  <a:cubicBezTo>
                    <a:pt x="2269" y="3169"/>
                    <a:pt x="2403" y="2769"/>
                    <a:pt x="2269" y="2402"/>
                  </a:cubicBezTo>
                  <a:lnTo>
                    <a:pt x="1502" y="534"/>
                  </a:lnTo>
                  <a:cubicBezTo>
                    <a:pt x="1369" y="200"/>
                    <a:pt x="1035" y="0"/>
                    <a:pt x="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3182;p98">
              <a:extLst>
                <a:ext uri="{FF2B5EF4-FFF2-40B4-BE49-F238E27FC236}">
                  <a16:creationId xmlns:a16="http://schemas.microsoft.com/office/drawing/2014/main" id="{62F39026-B0DC-3349-698D-A0957805C49A}"/>
                </a:ext>
              </a:extLst>
            </p:cNvPr>
            <p:cNvSpPr/>
            <p:nvPr/>
          </p:nvSpPr>
          <p:spPr>
            <a:xfrm>
              <a:off x="4199000" y="3608025"/>
              <a:ext cx="155150" cy="16225"/>
            </a:xfrm>
            <a:custGeom>
              <a:avLst/>
              <a:gdLst/>
              <a:ahLst/>
              <a:cxnLst/>
              <a:rect l="l" t="t" r="r" b="b"/>
              <a:pathLst>
                <a:path w="6206" h="649" extrusionOk="0">
                  <a:moveTo>
                    <a:pt x="1" y="0"/>
                  </a:moveTo>
                  <a:cubicBezTo>
                    <a:pt x="1" y="101"/>
                    <a:pt x="1" y="234"/>
                    <a:pt x="1" y="334"/>
                  </a:cubicBezTo>
                  <a:cubicBezTo>
                    <a:pt x="701" y="467"/>
                    <a:pt x="1435" y="601"/>
                    <a:pt x="2202" y="634"/>
                  </a:cubicBezTo>
                  <a:cubicBezTo>
                    <a:pt x="2416" y="644"/>
                    <a:pt x="2630" y="649"/>
                    <a:pt x="2841" y="649"/>
                  </a:cubicBezTo>
                  <a:cubicBezTo>
                    <a:pt x="4049" y="649"/>
                    <a:pt x="5207" y="494"/>
                    <a:pt x="6172" y="267"/>
                  </a:cubicBezTo>
                  <a:cubicBezTo>
                    <a:pt x="6172" y="234"/>
                    <a:pt x="6205" y="201"/>
                    <a:pt x="6205" y="167"/>
                  </a:cubicBezTo>
                  <a:lnTo>
                    <a:pt x="6205" y="167"/>
                  </a:lnTo>
                  <a:cubicBezTo>
                    <a:pt x="5565" y="204"/>
                    <a:pt x="4854" y="230"/>
                    <a:pt x="4111" y="230"/>
                  </a:cubicBezTo>
                  <a:cubicBezTo>
                    <a:pt x="3500" y="230"/>
                    <a:pt x="2868" y="212"/>
                    <a:pt x="2236" y="167"/>
                  </a:cubicBezTo>
                  <a:cubicBezTo>
                    <a:pt x="1468" y="134"/>
                    <a:pt x="701" y="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3183;p98">
              <a:extLst>
                <a:ext uri="{FF2B5EF4-FFF2-40B4-BE49-F238E27FC236}">
                  <a16:creationId xmlns:a16="http://schemas.microsoft.com/office/drawing/2014/main" id="{06DA22B5-B8FC-DF3D-84CB-A8B26A077934}"/>
                </a:ext>
              </a:extLst>
            </p:cNvPr>
            <p:cNvSpPr/>
            <p:nvPr/>
          </p:nvSpPr>
          <p:spPr>
            <a:xfrm>
              <a:off x="4248200" y="3719775"/>
              <a:ext cx="54225" cy="100925"/>
            </a:xfrm>
            <a:custGeom>
              <a:avLst/>
              <a:gdLst/>
              <a:ahLst/>
              <a:cxnLst/>
              <a:rect l="l" t="t" r="r" b="b"/>
              <a:pathLst>
                <a:path w="2169" h="4037" extrusionOk="0">
                  <a:moveTo>
                    <a:pt x="1" y="0"/>
                  </a:moveTo>
                  <a:cubicBezTo>
                    <a:pt x="1" y="434"/>
                    <a:pt x="101" y="934"/>
                    <a:pt x="234" y="1435"/>
                  </a:cubicBezTo>
                  <a:cubicBezTo>
                    <a:pt x="401" y="1935"/>
                    <a:pt x="668" y="2435"/>
                    <a:pt x="968" y="2902"/>
                  </a:cubicBezTo>
                  <a:cubicBezTo>
                    <a:pt x="1268" y="3336"/>
                    <a:pt x="1635" y="3703"/>
                    <a:pt x="2002" y="4037"/>
                  </a:cubicBezTo>
                  <a:lnTo>
                    <a:pt x="2169" y="3570"/>
                  </a:lnTo>
                  <a:cubicBezTo>
                    <a:pt x="1902" y="3269"/>
                    <a:pt x="1635" y="2936"/>
                    <a:pt x="1402" y="2602"/>
                  </a:cubicBezTo>
                  <a:cubicBezTo>
                    <a:pt x="801" y="1735"/>
                    <a:pt x="334" y="8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3184;p98">
              <a:extLst>
                <a:ext uri="{FF2B5EF4-FFF2-40B4-BE49-F238E27FC236}">
                  <a16:creationId xmlns:a16="http://schemas.microsoft.com/office/drawing/2014/main" id="{005D511D-8AA3-AC33-F68C-9E486C0A5542}"/>
                </a:ext>
              </a:extLst>
            </p:cNvPr>
            <p:cNvSpPr/>
            <p:nvPr/>
          </p:nvSpPr>
          <p:spPr>
            <a:xfrm>
              <a:off x="4241525" y="3797325"/>
              <a:ext cx="49225" cy="54225"/>
            </a:xfrm>
            <a:custGeom>
              <a:avLst/>
              <a:gdLst/>
              <a:ahLst/>
              <a:cxnLst/>
              <a:rect l="l" t="t" r="r" b="b"/>
              <a:pathLst>
                <a:path w="1969" h="2169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601"/>
                    <a:pt x="668" y="1268"/>
                    <a:pt x="1302" y="1802"/>
                  </a:cubicBezTo>
                  <a:cubicBezTo>
                    <a:pt x="1469" y="1935"/>
                    <a:pt x="1669" y="2069"/>
                    <a:pt x="1835" y="2169"/>
                  </a:cubicBezTo>
                  <a:lnTo>
                    <a:pt x="1969" y="1835"/>
                  </a:lnTo>
                  <a:cubicBezTo>
                    <a:pt x="1835" y="1735"/>
                    <a:pt x="1669" y="1602"/>
                    <a:pt x="1535" y="1502"/>
                  </a:cubicBezTo>
                  <a:cubicBezTo>
                    <a:pt x="935" y="1001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3185;p98">
              <a:extLst>
                <a:ext uri="{FF2B5EF4-FFF2-40B4-BE49-F238E27FC236}">
                  <a16:creationId xmlns:a16="http://schemas.microsoft.com/office/drawing/2014/main" id="{8234A762-678F-2988-F9C0-54014435875C}"/>
                </a:ext>
              </a:extLst>
            </p:cNvPr>
            <p:cNvSpPr/>
            <p:nvPr/>
          </p:nvSpPr>
          <p:spPr>
            <a:xfrm>
              <a:off x="4440000" y="3964950"/>
              <a:ext cx="40900" cy="165150"/>
            </a:xfrm>
            <a:custGeom>
              <a:avLst/>
              <a:gdLst/>
              <a:ahLst/>
              <a:cxnLst/>
              <a:rect l="l" t="t" r="r" b="b"/>
              <a:pathLst>
                <a:path w="1636" h="6606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401"/>
                    <a:pt x="535" y="868"/>
                    <a:pt x="735" y="1435"/>
                  </a:cubicBezTo>
                  <a:cubicBezTo>
                    <a:pt x="968" y="1968"/>
                    <a:pt x="1135" y="2569"/>
                    <a:pt x="1202" y="3203"/>
                  </a:cubicBezTo>
                  <a:cubicBezTo>
                    <a:pt x="1302" y="3803"/>
                    <a:pt x="1302" y="4437"/>
                    <a:pt x="1202" y="5037"/>
                  </a:cubicBezTo>
                  <a:cubicBezTo>
                    <a:pt x="1135" y="5604"/>
                    <a:pt x="1002" y="6138"/>
                    <a:pt x="868" y="6605"/>
                  </a:cubicBezTo>
                  <a:cubicBezTo>
                    <a:pt x="1102" y="6205"/>
                    <a:pt x="1335" y="5671"/>
                    <a:pt x="1469" y="5071"/>
                  </a:cubicBezTo>
                  <a:cubicBezTo>
                    <a:pt x="1602" y="4470"/>
                    <a:pt x="1635" y="3803"/>
                    <a:pt x="1569" y="3136"/>
                  </a:cubicBezTo>
                  <a:cubicBezTo>
                    <a:pt x="1469" y="2502"/>
                    <a:pt x="1268" y="1868"/>
                    <a:pt x="1002" y="1335"/>
                  </a:cubicBezTo>
                  <a:cubicBezTo>
                    <a:pt x="701" y="768"/>
                    <a:pt x="368" y="3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3186;p98">
              <a:extLst>
                <a:ext uri="{FF2B5EF4-FFF2-40B4-BE49-F238E27FC236}">
                  <a16:creationId xmlns:a16="http://schemas.microsoft.com/office/drawing/2014/main" id="{36841E82-AAA8-74C5-BA10-92E0FCD0BE51}"/>
                </a:ext>
              </a:extLst>
            </p:cNvPr>
            <p:cNvSpPr/>
            <p:nvPr/>
          </p:nvSpPr>
          <p:spPr>
            <a:xfrm>
              <a:off x="3556875" y="3564650"/>
              <a:ext cx="178500" cy="22550"/>
            </a:xfrm>
            <a:custGeom>
              <a:avLst/>
              <a:gdLst/>
              <a:ahLst/>
              <a:cxnLst/>
              <a:rect l="l" t="t" r="r" b="b"/>
              <a:pathLst>
                <a:path w="7140" h="902" extrusionOk="0">
                  <a:moveTo>
                    <a:pt x="468" y="1"/>
                  </a:moveTo>
                  <a:cubicBezTo>
                    <a:pt x="201" y="1"/>
                    <a:pt x="1" y="201"/>
                    <a:pt x="1" y="435"/>
                  </a:cubicBezTo>
                  <a:cubicBezTo>
                    <a:pt x="1" y="701"/>
                    <a:pt x="201" y="902"/>
                    <a:pt x="468" y="902"/>
                  </a:cubicBezTo>
                  <a:lnTo>
                    <a:pt x="6672" y="902"/>
                  </a:lnTo>
                  <a:cubicBezTo>
                    <a:pt x="6939" y="902"/>
                    <a:pt x="7139" y="701"/>
                    <a:pt x="7139" y="435"/>
                  </a:cubicBezTo>
                  <a:cubicBezTo>
                    <a:pt x="7139" y="201"/>
                    <a:pt x="6939" y="1"/>
                    <a:pt x="6672" y="1"/>
                  </a:cubicBezTo>
                  <a:close/>
                </a:path>
              </a:pathLst>
            </a:custGeom>
            <a:solidFill>
              <a:srgbClr val="E0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3187;p98">
              <a:extLst>
                <a:ext uri="{FF2B5EF4-FFF2-40B4-BE49-F238E27FC236}">
                  <a16:creationId xmlns:a16="http://schemas.microsoft.com/office/drawing/2014/main" id="{F7BB7C23-B0FD-7ECF-469E-0547843ADCA5}"/>
                </a:ext>
              </a:extLst>
            </p:cNvPr>
            <p:cNvSpPr/>
            <p:nvPr/>
          </p:nvSpPr>
          <p:spPr>
            <a:xfrm>
              <a:off x="3759525" y="3564650"/>
              <a:ext cx="80075" cy="22550"/>
            </a:xfrm>
            <a:custGeom>
              <a:avLst/>
              <a:gdLst/>
              <a:ahLst/>
              <a:cxnLst/>
              <a:rect l="l" t="t" r="r" b="b"/>
              <a:pathLst>
                <a:path w="3203" h="902" extrusionOk="0">
                  <a:moveTo>
                    <a:pt x="467" y="1"/>
                  </a:moveTo>
                  <a:cubicBezTo>
                    <a:pt x="201" y="1"/>
                    <a:pt x="0" y="201"/>
                    <a:pt x="0" y="435"/>
                  </a:cubicBezTo>
                  <a:cubicBezTo>
                    <a:pt x="0" y="701"/>
                    <a:pt x="201" y="902"/>
                    <a:pt x="467" y="902"/>
                  </a:cubicBezTo>
                  <a:lnTo>
                    <a:pt x="2769" y="902"/>
                  </a:lnTo>
                  <a:cubicBezTo>
                    <a:pt x="3003" y="902"/>
                    <a:pt x="3203" y="701"/>
                    <a:pt x="3203" y="435"/>
                  </a:cubicBezTo>
                  <a:cubicBezTo>
                    <a:pt x="3203" y="201"/>
                    <a:pt x="3003" y="1"/>
                    <a:pt x="2769" y="1"/>
                  </a:cubicBezTo>
                  <a:close/>
                </a:path>
              </a:pathLst>
            </a:custGeom>
            <a:solidFill>
              <a:srgbClr val="E0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3188;p98">
              <a:extLst>
                <a:ext uri="{FF2B5EF4-FFF2-40B4-BE49-F238E27FC236}">
                  <a16:creationId xmlns:a16="http://schemas.microsoft.com/office/drawing/2014/main" id="{97AD79F2-AB7D-2428-1EC3-458EB4AADDCD}"/>
                </a:ext>
              </a:extLst>
            </p:cNvPr>
            <p:cNvSpPr/>
            <p:nvPr/>
          </p:nvSpPr>
          <p:spPr>
            <a:xfrm>
              <a:off x="4430825" y="4207625"/>
              <a:ext cx="444525" cy="111775"/>
            </a:xfrm>
            <a:custGeom>
              <a:avLst/>
              <a:gdLst/>
              <a:ahLst/>
              <a:cxnLst/>
              <a:rect l="l" t="t" r="r" b="b"/>
              <a:pathLst>
                <a:path w="17781" h="4471" extrusionOk="0">
                  <a:moveTo>
                    <a:pt x="2236" y="0"/>
                  </a:moveTo>
                  <a:cubicBezTo>
                    <a:pt x="1002" y="0"/>
                    <a:pt x="1" y="1001"/>
                    <a:pt x="1" y="2235"/>
                  </a:cubicBezTo>
                  <a:cubicBezTo>
                    <a:pt x="1" y="3469"/>
                    <a:pt x="1002" y="4470"/>
                    <a:pt x="2236" y="4470"/>
                  </a:cubicBezTo>
                  <a:lnTo>
                    <a:pt x="17780" y="4470"/>
                  </a:lnTo>
                  <a:lnTo>
                    <a:pt x="17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3189;p98">
              <a:extLst>
                <a:ext uri="{FF2B5EF4-FFF2-40B4-BE49-F238E27FC236}">
                  <a16:creationId xmlns:a16="http://schemas.microsoft.com/office/drawing/2014/main" id="{A90F532A-98B1-598B-E9BF-ED62214DD97E}"/>
                </a:ext>
              </a:extLst>
            </p:cNvPr>
            <p:cNvSpPr/>
            <p:nvPr/>
          </p:nvSpPr>
          <p:spPr>
            <a:xfrm>
              <a:off x="4500875" y="4207625"/>
              <a:ext cx="81750" cy="111775"/>
            </a:xfrm>
            <a:custGeom>
              <a:avLst/>
              <a:gdLst/>
              <a:ahLst/>
              <a:cxnLst/>
              <a:rect l="l" t="t" r="r" b="b"/>
              <a:pathLst>
                <a:path w="3270" h="4471" extrusionOk="0">
                  <a:moveTo>
                    <a:pt x="2236" y="0"/>
                  </a:moveTo>
                  <a:cubicBezTo>
                    <a:pt x="1002" y="0"/>
                    <a:pt x="1" y="1001"/>
                    <a:pt x="1" y="2235"/>
                  </a:cubicBezTo>
                  <a:cubicBezTo>
                    <a:pt x="1" y="3469"/>
                    <a:pt x="1002" y="4470"/>
                    <a:pt x="2236" y="4470"/>
                  </a:cubicBezTo>
                  <a:lnTo>
                    <a:pt x="3270" y="4470"/>
                  </a:lnTo>
                  <a:cubicBezTo>
                    <a:pt x="2036" y="4470"/>
                    <a:pt x="1035" y="3469"/>
                    <a:pt x="1035" y="2235"/>
                  </a:cubicBezTo>
                  <a:cubicBezTo>
                    <a:pt x="1035" y="1001"/>
                    <a:pt x="2036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3190;p98">
              <a:extLst>
                <a:ext uri="{FF2B5EF4-FFF2-40B4-BE49-F238E27FC236}">
                  <a16:creationId xmlns:a16="http://schemas.microsoft.com/office/drawing/2014/main" id="{4F16425A-6FB9-BFA6-BD57-F2FCD7DA2C3C}"/>
                </a:ext>
              </a:extLst>
            </p:cNvPr>
            <p:cNvSpPr/>
            <p:nvPr/>
          </p:nvSpPr>
          <p:spPr>
            <a:xfrm>
              <a:off x="4685175" y="4207625"/>
              <a:ext cx="80925" cy="111775"/>
            </a:xfrm>
            <a:custGeom>
              <a:avLst/>
              <a:gdLst/>
              <a:ahLst/>
              <a:cxnLst/>
              <a:rect l="l" t="t" r="r" b="b"/>
              <a:pathLst>
                <a:path w="3237" h="4471" extrusionOk="0">
                  <a:moveTo>
                    <a:pt x="2236" y="0"/>
                  </a:moveTo>
                  <a:cubicBezTo>
                    <a:pt x="1002" y="0"/>
                    <a:pt x="1" y="1001"/>
                    <a:pt x="1" y="2235"/>
                  </a:cubicBezTo>
                  <a:cubicBezTo>
                    <a:pt x="1" y="3469"/>
                    <a:pt x="1002" y="4470"/>
                    <a:pt x="2236" y="4470"/>
                  </a:cubicBezTo>
                  <a:lnTo>
                    <a:pt x="3236" y="4470"/>
                  </a:lnTo>
                  <a:cubicBezTo>
                    <a:pt x="2002" y="4470"/>
                    <a:pt x="1002" y="3469"/>
                    <a:pt x="1002" y="2235"/>
                  </a:cubicBezTo>
                  <a:cubicBezTo>
                    <a:pt x="1002" y="1001"/>
                    <a:pt x="2002" y="0"/>
                    <a:pt x="3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3191;p98">
              <a:extLst>
                <a:ext uri="{FF2B5EF4-FFF2-40B4-BE49-F238E27FC236}">
                  <a16:creationId xmlns:a16="http://schemas.microsoft.com/office/drawing/2014/main" id="{FD15BDE0-D29C-D9B4-8C30-4B50968D9334}"/>
                </a:ext>
              </a:extLst>
            </p:cNvPr>
            <p:cNvSpPr/>
            <p:nvPr/>
          </p:nvSpPr>
          <p:spPr>
            <a:xfrm>
              <a:off x="4807775" y="4220975"/>
              <a:ext cx="326925" cy="85075"/>
            </a:xfrm>
            <a:custGeom>
              <a:avLst/>
              <a:gdLst/>
              <a:ahLst/>
              <a:cxnLst/>
              <a:rect l="l" t="t" r="r" b="b"/>
              <a:pathLst>
                <a:path w="13077" h="3403" extrusionOk="0">
                  <a:moveTo>
                    <a:pt x="1668" y="0"/>
                  </a:moveTo>
                  <a:cubicBezTo>
                    <a:pt x="734" y="0"/>
                    <a:pt x="0" y="767"/>
                    <a:pt x="0" y="1701"/>
                  </a:cubicBezTo>
                  <a:cubicBezTo>
                    <a:pt x="0" y="2635"/>
                    <a:pt x="734" y="3402"/>
                    <a:pt x="1668" y="3402"/>
                  </a:cubicBezTo>
                  <a:lnTo>
                    <a:pt x="13076" y="3402"/>
                  </a:lnTo>
                  <a:lnTo>
                    <a:pt x="130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3192;p98">
              <a:extLst>
                <a:ext uri="{FF2B5EF4-FFF2-40B4-BE49-F238E27FC236}">
                  <a16:creationId xmlns:a16="http://schemas.microsoft.com/office/drawing/2014/main" id="{D49533E0-B474-5569-F458-FE1D4AB51245}"/>
                </a:ext>
              </a:extLst>
            </p:cNvPr>
            <p:cNvSpPr/>
            <p:nvPr/>
          </p:nvSpPr>
          <p:spPr>
            <a:xfrm>
              <a:off x="4806100" y="4235150"/>
              <a:ext cx="154300" cy="9200"/>
            </a:xfrm>
            <a:custGeom>
              <a:avLst/>
              <a:gdLst/>
              <a:ahLst/>
              <a:cxnLst/>
              <a:rect l="l" t="t" r="r" b="b"/>
              <a:pathLst>
                <a:path w="6172" h="368" extrusionOk="0">
                  <a:moveTo>
                    <a:pt x="201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267"/>
                    <a:pt x="101" y="367"/>
                    <a:pt x="201" y="367"/>
                  </a:cubicBezTo>
                  <a:lnTo>
                    <a:pt x="5972" y="367"/>
                  </a:lnTo>
                  <a:cubicBezTo>
                    <a:pt x="6072" y="367"/>
                    <a:pt x="6172" y="267"/>
                    <a:pt x="6172" y="167"/>
                  </a:cubicBezTo>
                  <a:cubicBezTo>
                    <a:pt x="6172" y="67"/>
                    <a:pt x="6072" y="0"/>
                    <a:pt x="5972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3193;p98">
              <a:extLst>
                <a:ext uri="{FF2B5EF4-FFF2-40B4-BE49-F238E27FC236}">
                  <a16:creationId xmlns:a16="http://schemas.microsoft.com/office/drawing/2014/main" id="{265157CC-FD7B-18B5-80F9-D55D56837147}"/>
                </a:ext>
              </a:extLst>
            </p:cNvPr>
            <p:cNvSpPr/>
            <p:nvPr/>
          </p:nvSpPr>
          <p:spPr>
            <a:xfrm>
              <a:off x="4979550" y="4235150"/>
              <a:ext cx="40900" cy="9200"/>
            </a:xfrm>
            <a:custGeom>
              <a:avLst/>
              <a:gdLst/>
              <a:ahLst/>
              <a:cxnLst/>
              <a:rect l="l" t="t" r="r" b="b"/>
              <a:pathLst>
                <a:path w="1636" h="368" extrusionOk="0">
                  <a:moveTo>
                    <a:pt x="201" y="0"/>
                  </a:moveTo>
                  <a:cubicBezTo>
                    <a:pt x="68" y="0"/>
                    <a:pt x="1" y="67"/>
                    <a:pt x="1" y="167"/>
                  </a:cubicBezTo>
                  <a:cubicBezTo>
                    <a:pt x="1" y="267"/>
                    <a:pt x="68" y="367"/>
                    <a:pt x="201" y="367"/>
                  </a:cubicBezTo>
                  <a:lnTo>
                    <a:pt x="1469" y="367"/>
                  </a:lnTo>
                  <a:cubicBezTo>
                    <a:pt x="1569" y="367"/>
                    <a:pt x="1635" y="267"/>
                    <a:pt x="1635" y="167"/>
                  </a:cubicBezTo>
                  <a:cubicBezTo>
                    <a:pt x="1635" y="67"/>
                    <a:pt x="1569" y="0"/>
                    <a:pt x="1469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3194;p98">
              <a:extLst>
                <a:ext uri="{FF2B5EF4-FFF2-40B4-BE49-F238E27FC236}">
                  <a16:creationId xmlns:a16="http://schemas.microsoft.com/office/drawing/2014/main" id="{C80A1771-396C-21A1-78CF-B10E8A53B4FA}"/>
                </a:ext>
              </a:extLst>
            </p:cNvPr>
            <p:cNvSpPr/>
            <p:nvPr/>
          </p:nvSpPr>
          <p:spPr>
            <a:xfrm>
              <a:off x="4796925" y="4255150"/>
              <a:ext cx="104275" cy="9200"/>
            </a:xfrm>
            <a:custGeom>
              <a:avLst/>
              <a:gdLst/>
              <a:ahLst/>
              <a:cxnLst/>
              <a:rect l="l" t="t" r="r" b="b"/>
              <a:pathLst>
                <a:path w="4171" h="368" extrusionOk="0">
                  <a:moveTo>
                    <a:pt x="201" y="1"/>
                  </a:moveTo>
                  <a:cubicBezTo>
                    <a:pt x="101" y="1"/>
                    <a:pt x="1" y="67"/>
                    <a:pt x="1" y="167"/>
                  </a:cubicBezTo>
                  <a:cubicBezTo>
                    <a:pt x="1" y="268"/>
                    <a:pt x="101" y="368"/>
                    <a:pt x="201" y="368"/>
                  </a:cubicBezTo>
                  <a:lnTo>
                    <a:pt x="4004" y="368"/>
                  </a:lnTo>
                  <a:cubicBezTo>
                    <a:pt x="4104" y="368"/>
                    <a:pt x="4170" y="268"/>
                    <a:pt x="4170" y="167"/>
                  </a:cubicBezTo>
                  <a:cubicBezTo>
                    <a:pt x="4170" y="67"/>
                    <a:pt x="4104" y="1"/>
                    <a:pt x="4004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3195;p98">
              <a:extLst>
                <a:ext uri="{FF2B5EF4-FFF2-40B4-BE49-F238E27FC236}">
                  <a16:creationId xmlns:a16="http://schemas.microsoft.com/office/drawing/2014/main" id="{900C59D3-9E68-0507-6998-3311719812D2}"/>
                </a:ext>
              </a:extLst>
            </p:cNvPr>
            <p:cNvSpPr/>
            <p:nvPr/>
          </p:nvSpPr>
          <p:spPr>
            <a:xfrm>
              <a:off x="4932025" y="4255150"/>
              <a:ext cx="144300" cy="9200"/>
            </a:xfrm>
            <a:custGeom>
              <a:avLst/>
              <a:gdLst/>
              <a:ahLst/>
              <a:cxnLst/>
              <a:rect l="l" t="t" r="r" b="b"/>
              <a:pathLst>
                <a:path w="5772" h="368" extrusionOk="0">
                  <a:moveTo>
                    <a:pt x="201" y="1"/>
                  </a:moveTo>
                  <a:cubicBezTo>
                    <a:pt x="101" y="1"/>
                    <a:pt x="1" y="67"/>
                    <a:pt x="1" y="167"/>
                  </a:cubicBezTo>
                  <a:cubicBezTo>
                    <a:pt x="1" y="268"/>
                    <a:pt x="101" y="368"/>
                    <a:pt x="201" y="368"/>
                  </a:cubicBezTo>
                  <a:lnTo>
                    <a:pt x="5571" y="368"/>
                  </a:lnTo>
                  <a:cubicBezTo>
                    <a:pt x="5705" y="368"/>
                    <a:pt x="5771" y="268"/>
                    <a:pt x="5771" y="167"/>
                  </a:cubicBezTo>
                  <a:cubicBezTo>
                    <a:pt x="5771" y="67"/>
                    <a:pt x="5705" y="1"/>
                    <a:pt x="5571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3196;p98">
              <a:extLst>
                <a:ext uri="{FF2B5EF4-FFF2-40B4-BE49-F238E27FC236}">
                  <a16:creationId xmlns:a16="http://schemas.microsoft.com/office/drawing/2014/main" id="{74D8B9DA-5B5A-E7FA-73A4-734F9E1416AC}"/>
                </a:ext>
              </a:extLst>
            </p:cNvPr>
            <p:cNvSpPr/>
            <p:nvPr/>
          </p:nvSpPr>
          <p:spPr>
            <a:xfrm>
              <a:off x="5092150" y="4255150"/>
              <a:ext cx="19200" cy="9200"/>
            </a:xfrm>
            <a:custGeom>
              <a:avLst/>
              <a:gdLst/>
              <a:ahLst/>
              <a:cxnLst/>
              <a:rect l="l" t="t" r="r" b="b"/>
              <a:pathLst>
                <a:path w="768" h="368" extrusionOk="0">
                  <a:moveTo>
                    <a:pt x="200" y="1"/>
                  </a:moveTo>
                  <a:cubicBezTo>
                    <a:pt x="100" y="1"/>
                    <a:pt x="0" y="67"/>
                    <a:pt x="0" y="167"/>
                  </a:cubicBezTo>
                  <a:cubicBezTo>
                    <a:pt x="0" y="268"/>
                    <a:pt x="100" y="368"/>
                    <a:pt x="200" y="368"/>
                  </a:cubicBezTo>
                  <a:lnTo>
                    <a:pt x="567" y="368"/>
                  </a:lnTo>
                  <a:cubicBezTo>
                    <a:pt x="667" y="368"/>
                    <a:pt x="767" y="268"/>
                    <a:pt x="767" y="167"/>
                  </a:cubicBezTo>
                  <a:cubicBezTo>
                    <a:pt x="767" y="67"/>
                    <a:pt x="667" y="1"/>
                    <a:pt x="567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3197;p98">
              <a:extLst>
                <a:ext uri="{FF2B5EF4-FFF2-40B4-BE49-F238E27FC236}">
                  <a16:creationId xmlns:a16="http://schemas.microsoft.com/office/drawing/2014/main" id="{436E8F1A-A8A7-DD04-634E-704E7DE48591}"/>
                </a:ext>
              </a:extLst>
            </p:cNvPr>
            <p:cNvSpPr/>
            <p:nvPr/>
          </p:nvSpPr>
          <p:spPr>
            <a:xfrm>
              <a:off x="4802775" y="4280175"/>
              <a:ext cx="185975" cy="9200"/>
            </a:xfrm>
            <a:custGeom>
              <a:avLst/>
              <a:gdLst/>
              <a:ahLst/>
              <a:cxnLst/>
              <a:rect l="l" t="t" r="r" b="b"/>
              <a:pathLst>
                <a:path w="7439" h="368" extrusionOk="0">
                  <a:moveTo>
                    <a:pt x="200" y="0"/>
                  </a:moveTo>
                  <a:cubicBezTo>
                    <a:pt x="100" y="0"/>
                    <a:pt x="0" y="100"/>
                    <a:pt x="0" y="201"/>
                  </a:cubicBezTo>
                  <a:cubicBezTo>
                    <a:pt x="0" y="301"/>
                    <a:pt x="100" y="367"/>
                    <a:pt x="200" y="367"/>
                  </a:cubicBezTo>
                  <a:lnTo>
                    <a:pt x="7272" y="367"/>
                  </a:lnTo>
                  <a:cubicBezTo>
                    <a:pt x="7372" y="367"/>
                    <a:pt x="7439" y="301"/>
                    <a:pt x="7439" y="201"/>
                  </a:cubicBezTo>
                  <a:cubicBezTo>
                    <a:pt x="7439" y="100"/>
                    <a:pt x="7372" y="0"/>
                    <a:pt x="7272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3198;p98">
              <a:extLst>
                <a:ext uri="{FF2B5EF4-FFF2-40B4-BE49-F238E27FC236}">
                  <a16:creationId xmlns:a16="http://schemas.microsoft.com/office/drawing/2014/main" id="{1C70F56E-D871-20AB-CE20-22839C83BDC3}"/>
                </a:ext>
              </a:extLst>
            </p:cNvPr>
            <p:cNvSpPr/>
            <p:nvPr/>
          </p:nvSpPr>
          <p:spPr>
            <a:xfrm>
              <a:off x="4793600" y="4207625"/>
              <a:ext cx="347775" cy="111775"/>
            </a:xfrm>
            <a:custGeom>
              <a:avLst/>
              <a:gdLst/>
              <a:ahLst/>
              <a:cxnLst/>
              <a:rect l="l" t="t" r="r" b="b"/>
              <a:pathLst>
                <a:path w="13911" h="4471" extrusionOk="0">
                  <a:moveTo>
                    <a:pt x="2235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469"/>
                    <a:pt x="1001" y="4470"/>
                    <a:pt x="2235" y="4470"/>
                  </a:cubicBezTo>
                  <a:lnTo>
                    <a:pt x="13643" y="4470"/>
                  </a:lnTo>
                  <a:cubicBezTo>
                    <a:pt x="13777" y="4470"/>
                    <a:pt x="13910" y="4337"/>
                    <a:pt x="13910" y="4203"/>
                  </a:cubicBezTo>
                  <a:cubicBezTo>
                    <a:pt x="13910" y="4037"/>
                    <a:pt x="13777" y="3936"/>
                    <a:pt x="13643" y="3936"/>
                  </a:cubicBezTo>
                  <a:lnTo>
                    <a:pt x="2235" y="3936"/>
                  </a:lnTo>
                  <a:cubicBezTo>
                    <a:pt x="1301" y="3936"/>
                    <a:pt x="567" y="3169"/>
                    <a:pt x="567" y="2235"/>
                  </a:cubicBezTo>
                  <a:cubicBezTo>
                    <a:pt x="567" y="1301"/>
                    <a:pt x="1301" y="534"/>
                    <a:pt x="2235" y="534"/>
                  </a:cubicBezTo>
                  <a:lnTo>
                    <a:pt x="13643" y="534"/>
                  </a:lnTo>
                  <a:cubicBezTo>
                    <a:pt x="13777" y="534"/>
                    <a:pt x="13910" y="401"/>
                    <a:pt x="13910" y="267"/>
                  </a:cubicBezTo>
                  <a:cubicBezTo>
                    <a:pt x="13910" y="100"/>
                    <a:pt x="13777" y="0"/>
                    <a:pt x="13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3199;p98">
              <a:extLst>
                <a:ext uri="{FF2B5EF4-FFF2-40B4-BE49-F238E27FC236}">
                  <a16:creationId xmlns:a16="http://schemas.microsoft.com/office/drawing/2014/main" id="{E5AB5C25-D714-EDD7-39A0-B767565717B0}"/>
                </a:ext>
              </a:extLst>
            </p:cNvPr>
            <p:cNvSpPr/>
            <p:nvPr/>
          </p:nvSpPr>
          <p:spPr>
            <a:xfrm>
              <a:off x="4624300" y="3949925"/>
              <a:ext cx="335275" cy="84275"/>
            </a:xfrm>
            <a:custGeom>
              <a:avLst/>
              <a:gdLst/>
              <a:ahLst/>
              <a:cxnLst/>
              <a:rect l="l" t="t" r="r" b="b"/>
              <a:pathLst>
                <a:path w="13411" h="3371" extrusionOk="0">
                  <a:moveTo>
                    <a:pt x="1702" y="1"/>
                  </a:moveTo>
                  <a:cubicBezTo>
                    <a:pt x="768" y="1"/>
                    <a:pt x="1" y="768"/>
                    <a:pt x="1" y="1702"/>
                  </a:cubicBezTo>
                  <a:cubicBezTo>
                    <a:pt x="1" y="2636"/>
                    <a:pt x="768" y="3370"/>
                    <a:pt x="1702" y="3370"/>
                  </a:cubicBezTo>
                  <a:lnTo>
                    <a:pt x="13410" y="3370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3200;p98">
              <a:extLst>
                <a:ext uri="{FF2B5EF4-FFF2-40B4-BE49-F238E27FC236}">
                  <a16:creationId xmlns:a16="http://schemas.microsoft.com/office/drawing/2014/main" id="{4D0019D6-15D7-4E67-BF80-A170B2565A17}"/>
                </a:ext>
              </a:extLst>
            </p:cNvPr>
            <p:cNvSpPr/>
            <p:nvPr/>
          </p:nvSpPr>
          <p:spPr>
            <a:xfrm>
              <a:off x="4908675" y="3959950"/>
              <a:ext cx="246875" cy="64225"/>
            </a:xfrm>
            <a:custGeom>
              <a:avLst/>
              <a:gdLst/>
              <a:ahLst/>
              <a:cxnLst/>
              <a:rect l="l" t="t" r="r" b="b"/>
              <a:pathLst>
                <a:path w="9875" h="2569" extrusionOk="0">
                  <a:moveTo>
                    <a:pt x="1268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2"/>
                    <a:pt x="568" y="2569"/>
                    <a:pt x="1268" y="2569"/>
                  </a:cubicBezTo>
                  <a:lnTo>
                    <a:pt x="9874" y="2569"/>
                  </a:lnTo>
                  <a:lnTo>
                    <a:pt x="98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3201;p98">
              <a:extLst>
                <a:ext uri="{FF2B5EF4-FFF2-40B4-BE49-F238E27FC236}">
                  <a16:creationId xmlns:a16="http://schemas.microsoft.com/office/drawing/2014/main" id="{54496207-5646-8501-5C4A-ECC898D5D6C0}"/>
                </a:ext>
              </a:extLst>
            </p:cNvPr>
            <p:cNvSpPr/>
            <p:nvPr/>
          </p:nvSpPr>
          <p:spPr>
            <a:xfrm>
              <a:off x="4907850" y="3970775"/>
              <a:ext cx="115925" cy="6700"/>
            </a:xfrm>
            <a:custGeom>
              <a:avLst/>
              <a:gdLst/>
              <a:ahLst/>
              <a:cxnLst/>
              <a:rect l="l" t="t" r="r" b="b"/>
              <a:pathLst>
                <a:path w="4637" h="268" extrusionOk="0">
                  <a:moveTo>
                    <a:pt x="134" y="1"/>
                  </a:moveTo>
                  <a:cubicBezTo>
                    <a:pt x="67" y="1"/>
                    <a:pt x="0" y="68"/>
                    <a:pt x="0" y="134"/>
                  </a:cubicBezTo>
                  <a:cubicBezTo>
                    <a:pt x="0" y="201"/>
                    <a:pt x="67" y="268"/>
                    <a:pt x="134" y="268"/>
                  </a:cubicBezTo>
                  <a:lnTo>
                    <a:pt x="4503" y="268"/>
                  </a:lnTo>
                  <a:cubicBezTo>
                    <a:pt x="4570" y="268"/>
                    <a:pt x="4637" y="201"/>
                    <a:pt x="4637" y="134"/>
                  </a:cubicBezTo>
                  <a:cubicBezTo>
                    <a:pt x="4637" y="68"/>
                    <a:pt x="4570" y="1"/>
                    <a:pt x="4503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3202;p98">
              <a:extLst>
                <a:ext uri="{FF2B5EF4-FFF2-40B4-BE49-F238E27FC236}">
                  <a16:creationId xmlns:a16="http://schemas.microsoft.com/office/drawing/2014/main" id="{6A7D2A04-D8A6-688B-11E1-812EDC27A1E6}"/>
                </a:ext>
              </a:extLst>
            </p:cNvPr>
            <p:cNvSpPr/>
            <p:nvPr/>
          </p:nvSpPr>
          <p:spPr>
            <a:xfrm>
              <a:off x="5038775" y="3970775"/>
              <a:ext cx="30875" cy="6700"/>
            </a:xfrm>
            <a:custGeom>
              <a:avLst/>
              <a:gdLst/>
              <a:ahLst/>
              <a:cxnLst/>
              <a:rect l="l" t="t" r="r" b="b"/>
              <a:pathLst>
                <a:path w="1235" h="268" extrusionOk="0">
                  <a:moveTo>
                    <a:pt x="134" y="1"/>
                  </a:moveTo>
                  <a:cubicBezTo>
                    <a:pt x="67" y="1"/>
                    <a:pt x="0" y="68"/>
                    <a:pt x="0" y="134"/>
                  </a:cubicBezTo>
                  <a:cubicBezTo>
                    <a:pt x="0" y="201"/>
                    <a:pt x="67" y="268"/>
                    <a:pt x="134" y="268"/>
                  </a:cubicBezTo>
                  <a:lnTo>
                    <a:pt x="1101" y="268"/>
                  </a:lnTo>
                  <a:cubicBezTo>
                    <a:pt x="1168" y="268"/>
                    <a:pt x="1234" y="201"/>
                    <a:pt x="1234" y="134"/>
                  </a:cubicBezTo>
                  <a:cubicBezTo>
                    <a:pt x="1234" y="68"/>
                    <a:pt x="1168" y="1"/>
                    <a:pt x="1101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3203;p98">
              <a:extLst>
                <a:ext uri="{FF2B5EF4-FFF2-40B4-BE49-F238E27FC236}">
                  <a16:creationId xmlns:a16="http://schemas.microsoft.com/office/drawing/2014/main" id="{4858D2B0-24A1-7F85-A586-36BE3577C6FC}"/>
                </a:ext>
              </a:extLst>
            </p:cNvPr>
            <p:cNvSpPr/>
            <p:nvPr/>
          </p:nvSpPr>
          <p:spPr>
            <a:xfrm>
              <a:off x="4901175" y="3985800"/>
              <a:ext cx="78400" cy="6700"/>
            </a:xfrm>
            <a:custGeom>
              <a:avLst/>
              <a:gdLst/>
              <a:ahLst/>
              <a:cxnLst/>
              <a:rect l="l" t="t" r="r" b="b"/>
              <a:pathLst>
                <a:path w="3136" h="268" extrusionOk="0">
                  <a:moveTo>
                    <a:pt x="134" y="0"/>
                  </a:moveTo>
                  <a:cubicBezTo>
                    <a:pt x="34" y="0"/>
                    <a:pt x="0" y="67"/>
                    <a:pt x="0" y="134"/>
                  </a:cubicBezTo>
                  <a:cubicBezTo>
                    <a:pt x="0" y="200"/>
                    <a:pt x="34" y="267"/>
                    <a:pt x="134" y="267"/>
                  </a:cubicBezTo>
                  <a:lnTo>
                    <a:pt x="3002" y="267"/>
                  </a:lnTo>
                  <a:cubicBezTo>
                    <a:pt x="3069" y="267"/>
                    <a:pt x="3136" y="200"/>
                    <a:pt x="3136" y="134"/>
                  </a:cubicBezTo>
                  <a:cubicBezTo>
                    <a:pt x="3136" y="67"/>
                    <a:pt x="3069" y="0"/>
                    <a:pt x="3002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3204;p98">
              <a:extLst>
                <a:ext uri="{FF2B5EF4-FFF2-40B4-BE49-F238E27FC236}">
                  <a16:creationId xmlns:a16="http://schemas.microsoft.com/office/drawing/2014/main" id="{ACAFADF3-423B-83BB-A03A-8194CB5C602B}"/>
                </a:ext>
              </a:extLst>
            </p:cNvPr>
            <p:cNvSpPr/>
            <p:nvPr/>
          </p:nvSpPr>
          <p:spPr>
            <a:xfrm>
              <a:off x="5002900" y="3985800"/>
              <a:ext cx="108450" cy="6700"/>
            </a:xfrm>
            <a:custGeom>
              <a:avLst/>
              <a:gdLst/>
              <a:ahLst/>
              <a:cxnLst/>
              <a:rect l="l" t="t" r="r" b="b"/>
              <a:pathLst>
                <a:path w="4338" h="268" extrusionOk="0">
                  <a:moveTo>
                    <a:pt x="134" y="0"/>
                  </a:moveTo>
                  <a:cubicBezTo>
                    <a:pt x="68" y="0"/>
                    <a:pt x="1" y="67"/>
                    <a:pt x="1" y="134"/>
                  </a:cubicBezTo>
                  <a:cubicBezTo>
                    <a:pt x="1" y="200"/>
                    <a:pt x="68" y="267"/>
                    <a:pt x="134" y="267"/>
                  </a:cubicBezTo>
                  <a:lnTo>
                    <a:pt x="4204" y="267"/>
                  </a:lnTo>
                  <a:cubicBezTo>
                    <a:pt x="4304" y="267"/>
                    <a:pt x="4337" y="200"/>
                    <a:pt x="4337" y="134"/>
                  </a:cubicBezTo>
                  <a:cubicBezTo>
                    <a:pt x="4337" y="67"/>
                    <a:pt x="4304" y="0"/>
                    <a:pt x="4204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3205;p98">
              <a:extLst>
                <a:ext uri="{FF2B5EF4-FFF2-40B4-BE49-F238E27FC236}">
                  <a16:creationId xmlns:a16="http://schemas.microsoft.com/office/drawing/2014/main" id="{334D1CEF-F8AF-D40D-2A42-79D598AE54C7}"/>
                </a:ext>
              </a:extLst>
            </p:cNvPr>
            <p:cNvSpPr/>
            <p:nvPr/>
          </p:nvSpPr>
          <p:spPr>
            <a:xfrm>
              <a:off x="5123825" y="3985800"/>
              <a:ext cx="14200" cy="6700"/>
            </a:xfrm>
            <a:custGeom>
              <a:avLst/>
              <a:gdLst/>
              <a:ahLst/>
              <a:cxnLst/>
              <a:rect l="l" t="t" r="r" b="b"/>
              <a:pathLst>
                <a:path w="568" h="268" extrusionOk="0">
                  <a:moveTo>
                    <a:pt x="134" y="0"/>
                  </a:moveTo>
                  <a:cubicBezTo>
                    <a:pt x="67" y="0"/>
                    <a:pt x="1" y="67"/>
                    <a:pt x="1" y="134"/>
                  </a:cubicBezTo>
                  <a:cubicBezTo>
                    <a:pt x="1" y="200"/>
                    <a:pt x="67" y="267"/>
                    <a:pt x="134" y="267"/>
                  </a:cubicBezTo>
                  <a:lnTo>
                    <a:pt x="434" y="267"/>
                  </a:lnTo>
                  <a:cubicBezTo>
                    <a:pt x="501" y="267"/>
                    <a:pt x="568" y="200"/>
                    <a:pt x="568" y="134"/>
                  </a:cubicBezTo>
                  <a:cubicBezTo>
                    <a:pt x="568" y="67"/>
                    <a:pt x="501" y="0"/>
                    <a:pt x="434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3206;p98">
              <a:extLst>
                <a:ext uri="{FF2B5EF4-FFF2-40B4-BE49-F238E27FC236}">
                  <a16:creationId xmlns:a16="http://schemas.microsoft.com/office/drawing/2014/main" id="{7937A470-C647-DDB8-3723-43CD0D486563}"/>
                </a:ext>
              </a:extLst>
            </p:cNvPr>
            <p:cNvSpPr/>
            <p:nvPr/>
          </p:nvSpPr>
          <p:spPr>
            <a:xfrm>
              <a:off x="4905350" y="4004975"/>
              <a:ext cx="140125" cy="6700"/>
            </a:xfrm>
            <a:custGeom>
              <a:avLst/>
              <a:gdLst/>
              <a:ahLst/>
              <a:cxnLst/>
              <a:rect l="l" t="t" r="r" b="b"/>
              <a:pathLst>
                <a:path w="5605" h="268" extrusionOk="0">
                  <a:moveTo>
                    <a:pt x="134" y="1"/>
                  </a:moveTo>
                  <a:cubicBezTo>
                    <a:pt x="67" y="1"/>
                    <a:pt x="0" y="67"/>
                    <a:pt x="0" y="134"/>
                  </a:cubicBezTo>
                  <a:cubicBezTo>
                    <a:pt x="0" y="234"/>
                    <a:pt x="67" y="267"/>
                    <a:pt x="134" y="267"/>
                  </a:cubicBezTo>
                  <a:lnTo>
                    <a:pt x="5471" y="267"/>
                  </a:lnTo>
                  <a:cubicBezTo>
                    <a:pt x="5537" y="267"/>
                    <a:pt x="5604" y="234"/>
                    <a:pt x="5604" y="134"/>
                  </a:cubicBezTo>
                  <a:cubicBezTo>
                    <a:pt x="5604" y="67"/>
                    <a:pt x="5537" y="1"/>
                    <a:pt x="5471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3207;p98">
              <a:extLst>
                <a:ext uri="{FF2B5EF4-FFF2-40B4-BE49-F238E27FC236}">
                  <a16:creationId xmlns:a16="http://schemas.microsoft.com/office/drawing/2014/main" id="{30CBE499-A7B4-1268-FAF5-FE0E80F27BDD}"/>
                </a:ext>
              </a:extLst>
            </p:cNvPr>
            <p:cNvSpPr/>
            <p:nvPr/>
          </p:nvSpPr>
          <p:spPr>
            <a:xfrm>
              <a:off x="4897825" y="3949925"/>
              <a:ext cx="262725" cy="84275"/>
            </a:xfrm>
            <a:custGeom>
              <a:avLst/>
              <a:gdLst/>
              <a:ahLst/>
              <a:cxnLst/>
              <a:rect l="l" t="t" r="r" b="b"/>
              <a:pathLst>
                <a:path w="10509" h="3371" extrusionOk="0">
                  <a:moveTo>
                    <a:pt x="1702" y="1"/>
                  </a:moveTo>
                  <a:cubicBezTo>
                    <a:pt x="768" y="1"/>
                    <a:pt x="1" y="768"/>
                    <a:pt x="1" y="1702"/>
                  </a:cubicBezTo>
                  <a:cubicBezTo>
                    <a:pt x="1" y="2636"/>
                    <a:pt x="768" y="3370"/>
                    <a:pt x="1702" y="3370"/>
                  </a:cubicBezTo>
                  <a:lnTo>
                    <a:pt x="10308" y="3370"/>
                  </a:lnTo>
                  <a:cubicBezTo>
                    <a:pt x="10442" y="3370"/>
                    <a:pt x="10508" y="3303"/>
                    <a:pt x="10508" y="3170"/>
                  </a:cubicBezTo>
                  <a:cubicBezTo>
                    <a:pt x="10508" y="3070"/>
                    <a:pt x="10442" y="2970"/>
                    <a:pt x="10308" y="2970"/>
                  </a:cubicBezTo>
                  <a:lnTo>
                    <a:pt x="1702" y="2970"/>
                  </a:lnTo>
                  <a:cubicBezTo>
                    <a:pt x="1002" y="2970"/>
                    <a:pt x="435" y="2403"/>
                    <a:pt x="435" y="1702"/>
                  </a:cubicBezTo>
                  <a:cubicBezTo>
                    <a:pt x="435" y="968"/>
                    <a:pt x="1002" y="401"/>
                    <a:pt x="1702" y="401"/>
                  </a:cubicBezTo>
                  <a:lnTo>
                    <a:pt x="10308" y="401"/>
                  </a:lnTo>
                  <a:cubicBezTo>
                    <a:pt x="10442" y="401"/>
                    <a:pt x="10508" y="301"/>
                    <a:pt x="10508" y="201"/>
                  </a:cubicBezTo>
                  <a:cubicBezTo>
                    <a:pt x="10508" y="101"/>
                    <a:pt x="10442" y="1"/>
                    <a:pt x="10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3208;p98">
              <a:extLst>
                <a:ext uri="{FF2B5EF4-FFF2-40B4-BE49-F238E27FC236}">
                  <a16:creationId xmlns:a16="http://schemas.microsoft.com/office/drawing/2014/main" id="{B41FEBA6-71B7-3B44-5D4D-29518AD26FC5}"/>
                </a:ext>
              </a:extLst>
            </p:cNvPr>
            <p:cNvSpPr/>
            <p:nvPr/>
          </p:nvSpPr>
          <p:spPr>
            <a:xfrm>
              <a:off x="4876975" y="4034175"/>
              <a:ext cx="359450" cy="18350"/>
            </a:xfrm>
            <a:custGeom>
              <a:avLst/>
              <a:gdLst/>
              <a:ahLst/>
              <a:cxnLst/>
              <a:rect l="l" t="t" r="r" b="b"/>
              <a:pathLst>
                <a:path w="14378" h="73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11" y="734"/>
                  </a:lnTo>
                  <a:cubicBezTo>
                    <a:pt x="14211" y="734"/>
                    <a:pt x="14378" y="567"/>
                    <a:pt x="14378" y="367"/>
                  </a:cubicBezTo>
                  <a:cubicBezTo>
                    <a:pt x="14378" y="167"/>
                    <a:pt x="14211" y="0"/>
                    <a:pt x="140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3209;p98">
              <a:extLst>
                <a:ext uri="{FF2B5EF4-FFF2-40B4-BE49-F238E27FC236}">
                  <a16:creationId xmlns:a16="http://schemas.microsoft.com/office/drawing/2014/main" id="{4714B5B7-6C53-4896-F8C6-8AA944A74DED}"/>
                </a:ext>
              </a:extLst>
            </p:cNvPr>
            <p:cNvSpPr/>
            <p:nvPr/>
          </p:nvSpPr>
          <p:spPr>
            <a:xfrm>
              <a:off x="4876975" y="4198450"/>
              <a:ext cx="359450" cy="18375"/>
            </a:xfrm>
            <a:custGeom>
              <a:avLst/>
              <a:gdLst/>
              <a:ahLst/>
              <a:cxnLst/>
              <a:rect l="l" t="t" r="r" b="b"/>
              <a:pathLst>
                <a:path w="14378" h="735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11" y="734"/>
                  </a:lnTo>
                  <a:cubicBezTo>
                    <a:pt x="14211" y="734"/>
                    <a:pt x="14378" y="567"/>
                    <a:pt x="14378" y="367"/>
                  </a:cubicBezTo>
                  <a:cubicBezTo>
                    <a:pt x="14378" y="167"/>
                    <a:pt x="14211" y="0"/>
                    <a:pt x="140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3210;p98">
              <a:extLst>
                <a:ext uri="{FF2B5EF4-FFF2-40B4-BE49-F238E27FC236}">
                  <a16:creationId xmlns:a16="http://schemas.microsoft.com/office/drawing/2014/main" id="{10B7ED9F-A1A5-42D4-6C5D-7BC8F03555B6}"/>
                </a:ext>
              </a:extLst>
            </p:cNvPr>
            <p:cNvSpPr/>
            <p:nvPr/>
          </p:nvSpPr>
          <p:spPr>
            <a:xfrm>
              <a:off x="4886150" y="4052500"/>
              <a:ext cx="336950" cy="145975"/>
            </a:xfrm>
            <a:custGeom>
              <a:avLst/>
              <a:gdLst/>
              <a:ahLst/>
              <a:cxnLst/>
              <a:rect l="l" t="t" r="r" b="b"/>
              <a:pathLst>
                <a:path w="13478" h="5839" extrusionOk="0">
                  <a:moveTo>
                    <a:pt x="1" y="1"/>
                  </a:moveTo>
                  <a:lnTo>
                    <a:pt x="1" y="5838"/>
                  </a:lnTo>
                  <a:lnTo>
                    <a:pt x="13477" y="5838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3211;p98">
              <a:extLst>
                <a:ext uri="{FF2B5EF4-FFF2-40B4-BE49-F238E27FC236}">
                  <a16:creationId xmlns:a16="http://schemas.microsoft.com/office/drawing/2014/main" id="{E131C058-479B-EB41-DB62-4FAC0C6522A3}"/>
                </a:ext>
              </a:extLst>
            </p:cNvPr>
            <p:cNvSpPr/>
            <p:nvPr/>
          </p:nvSpPr>
          <p:spPr>
            <a:xfrm>
              <a:off x="4510050" y="4052500"/>
              <a:ext cx="376125" cy="145975"/>
            </a:xfrm>
            <a:custGeom>
              <a:avLst/>
              <a:gdLst/>
              <a:ahLst/>
              <a:cxnLst/>
              <a:rect l="l" t="t" r="r" b="b"/>
              <a:pathLst>
                <a:path w="15045" h="5839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4171"/>
                  </a:lnTo>
                  <a:cubicBezTo>
                    <a:pt x="1" y="5105"/>
                    <a:pt x="735" y="5838"/>
                    <a:pt x="1669" y="5838"/>
                  </a:cubicBezTo>
                  <a:lnTo>
                    <a:pt x="15045" y="5838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3212;p98">
              <a:extLst>
                <a:ext uri="{FF2B5EF4-FFF2-40B4-BE49-F238E27FC236}">
                  <a16:creationId xmlns:a16="http://schemas.microsoft.com/office/drawing/2014/main" id="{1E56699A-6734-9CB2-A8C6-E6963C46298B}"/>
                </a:ext>
              </a:extLst>
            </p:cNvPr>
            <p:cNvSpPr/>
            <p:nvPr/>
          </p:nvSpPr>
          <p:spPr>
            <a:xfrm>
              <a:off x="4500875" y="4073350"/>
              <a:ext cx="160150" cy="9200"/>
            </a:xfrm>
            <a:custGeom>
              <a:avLst/>
              <a:gdLst/>
              <a:ahLst/>
              <a:cxnLst/>
              <a:rect l="l" t="t" r="r" b="b"/>
              <a:pathLst>
                <a:path w="6406" h="368" extrusionOk="0">
                  <a:moveTo>
                    <a:pt x="168" y="1"/>
                  </a:moveTo>
                  <a:cubicBezTo>
                    <a:pt x="68" y="1"/>
                    <a:pt x="1" y="68"/>
                    <a:pt x="1" y="168"/>
                  </a:cubicBezTo>
                  <a:cubicBezTo>
                    <a:pt x="1" y="268"/>
                    <a:pt x="68" y="368"/>
                    <a:pt x="168" y="368"/>
                  </a:cubicBezTo>
                  <a:lnTo>
                    <a:pt x="6239" y="368"/>
                  </a:lnTo>
                  <a:cubicBezTo>
                    <a:pt x="6339" y="368"/>
                    <a:pt x="6405" y="268"/>
                    <a:pt x="6405" y="168"/>
                  </a:cubicBezTo>
                  <a:cubicBezTo>
                    <a:pt x="6405" y="68"/>
                    <a:pt x="6339" y="1"/>
                    <a:pt x="6239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3213;p98">
              <a:extLst>
                <a:ext uri="{FF2B5EF4-FFF2-40B4-BE49-F238E27FC236}">
                  <a16:creationId xmlns:a16="http://schemas.microsoft.com/office/drawing/2014/main" id="{1358ACF2-A363-B997-3AB2-2FCC6394529B}"/>
                </a:ext>
              </a:extLst>
            </p:cNvPr>
            <p:cNvSpPr/>
            <p:nvPr/>
          </p:nvSpPr>
          <p:spPr>
            <a:xfrm>
              <a:off x="4689350" y="4073350"/>
              <a:ext cx="81750" cy="9200"/>
            </a:xfrm>
            <a:custGeom>
              <a:avLst/>
              <a:gdLst/>
              <a:ahLst/>
              <a:cxnLst/>
              <a:rect l="l" t="t" r="r" b="b"/>
              <a:pathLst>
                <a:path w="3270" h="368" extrusionOk="0">
                  <a:moveTo>
                    <a:pt x="167" y="1"/>
                  </a:moveTo>
                  <a:cubicBezTo>
                    <a:pt x="67" y="1"/>
                    <a:pt x="1" y="68"/>
                    <a:pt x="1" y="168"/>
                  </a:cubicBezTo>
                  <a:cubicBezTo>
                    <a:pt x="1" y="268"/>
                    <a:pt x="67" y="368"/>
                    <a:pt x="167" y="368"/>
                  </a:cubicBezTo>
                  <a:lnTo>
                    <a:pt x="3069" y="368"/>
                  </a:lnTo>
                  <a:cubicBezTo>
                    <a:pt x="3170" y="368"/>
                    <a:pt x="3270" y="268"/>
                    <a:pt x="3270" y="168"/>
                  </a:cubicBezTo>
                  <a:cubicBezTo>
                    <a:pt x="3270" y="68"/>
                    <a:pt x="3170" y="1"/>
                    <a:pt x="3069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3214;p98">
              <a:extLst>
                <a:ext uri="{FF2B5EF4-FFF2-40B4-BE49-F238E27FC236}">
                  <a16:creationId xmlns:a16="http://schemas.microsoft.com/office/drawing/2014/main" id="{E4055EFC-E1FF-A941-C944-DF2F14F79AC1}"/>
                </a:ext>
              </a:extLst>
            </p:cNvPr>
            <p:cNvSpPr/>
            <p:nvPr/>
          </p:nvSpPr>
          <p:spPr>
            <a:xfrm>
              <a:off x="4605950" y="4105050"/>
              <a:ext cx="176000" cy="9200"/>
            </a:xfrm>
            <a:custGeom>
              <a:avLst/>
              <a:gdLst/>
              <a:ahLst/>
              <a:cxnLst/>
              <a:rect l="l" t="t" r="r" b="b"/>
              <a:pathLst>
                <a:path w="7040" h="368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67"/>
                    <a:pt x="201" y="367"/>
                  </a:cubicBezTo>
                  <a:lnTo>
                    <a:pt x="6839" y="367"/>
                  </a:lnTo>
                  <a:cubicBezTo>
                    <a:pt x="6939" y="367"/>
                    <a:pt x="7039" y="301"/>
                    <a:pt x="7039" y="201"/>
                  </a:cubicBezTo>
                  <a:cubicBezTo>
                    <a:pt x="7039" y="100"/>
                    <a:pt x="6939" y="0"/>
                    <a:pt x="6839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3215;p98">
              <a:extLst>
                <a:ext uri="{FF2B5EF4-FFF2-40B4-BE49-F238E27FC236}">
                  <a16:creationId xmlns:a16="http://schemas.microsoft.com/office/drawing/2014/main" id="{B5244F04-B128-64CD-0487-E841064CDAA7}"/>
                </a:ext>
              </a:extLst>
            </p:cNvPr>
            <p:cNvSpPr/>
            <p:nvPr/>
          </p:nvSpPr>
          <p:spPr>
            <a:xfrm>
              <a:off x="4530900" y="4140075"/>
              <a:ext cx="153475" cy="9200"/>
            </a:xfrm>
            <a:custGeom>
              <a:avLst/>
              <a:gdLst/>
              <a:ahLst/>
              <a:cxnLst/>
              <a:rect l="l" t="t" r="r" b="b"/>
              <a:pathLst>
                <a:path w="6139" h="368" extrusionOk="0">
                  <a:moveTo>
                    <a:pt x="168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01"/>
                    <a:pt x="67" y="367"/>
                    <a:pt x="168" y="367"/>
                  </a:cubicBezTo>
                  <a:lnTo>
                    <a:pt x="5938" y="367"/>
                  </a:lnTo>
                  <a:cubicBezTo>
                    <a:pt x="6038" y="367"/>
                    <a:pt x="6138" y="301"/>
                    <a:pt x="6138" y="201"/>
                  </a:cubicBezTo>
                  <a:cubicBezTo>
                    <a:pt x="6138" y="100"/>
                    <a:pt x="6038" y="0"/>
                    <a:pt x="5938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3216;p98">
              <a:extLst>
                <a:ext uri="{FF2B5EF4-FFF2-40B4-BE49-F238E27FC236}">
                  <a16:creationId xmlns:a16="http://schemas.microsoft.com/office/drawing/2014/main" id="{35FEC083-AEE9-867F-9B61-052C0B51F682}"/>
                </a:ext>
              </a:extLst>
            </p:cNvPr>
            <p:cNvSpPr/>
            <p:nvPr/>
          </p:nvSpPr>
          <p:spPr>
            <a:xfrm>
              <a:off x="4759400" y="4140075"/>
              <a:ext cx="75075" cy="9200"/>
            </a:xfrm>
            <a:custGeom>
              <a:avLst/>
              <a:gdLst/>
              <a:ahLst/>
              <a:cxnLst/>
              <a:rect l="l" t="t" r="r" b="b"/>
              <a:pathLst>
                <a:path w="3003" h="368" extrusionOk="0">
                  <a:moveTo>
                    <a:pt x="167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01"/>
                    <a:pt x="67" y="367"/>
                    <a:pt x="167" y="367"/>
                  </a:cubicBezTo>
                  <a:lnTo>
                    <a:pt x="2803" y="367"/>
                  </a:lnTo>
                  <a:cubicBezTo>
                    <a:pt x="2903" y="367"/>
                    <a:pt x="3003" y="301"/>
                    <a:pt x="3003" y="201"/>
                  </a:cubicBezTo>
                  <a:cubicBezTo>
                    <a:pt x="3003" y="100"/>
                    <a:pt x="2903" y="0"/>
                    <a:pt x="2803" y="0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3217;p98">
              <a:extLst>
                <a:ext uri="{FF2B5EF4-FFF2-40B4-BE49-F238E27FC236}">
                  <a16:creationId xmlns:a16="http://schemas.microsoft.com/office/drawing/2014/main" id="{E08476B1-257A-6ED6-F73F-EE384792D8A9}"/>
                </a:ext>
              </a:extLst>
            </p:cNvPr>
            <p:cNvSpPr/>
            <p:nvPr/>
          </p:nvSpPr>
          <p:spPr>
            <a:xfrm>
              <a:off x="4500875" y="4171750"/>
              <a:ext cx="234375" cy="9200"/>
            </a:xfrm>
            <a:custGeom>
              <a:avLst/>
              <a:gdLst/>
              <a:ahLst/>
              <a:cxnLst/>
              <a:rect l="l" t="t" r="r" b="b"/>
              <a:pathLst>
                <a:path w="9375" h="368" extrusionOk="0">
                  <a:moveTo>
                    <a:pt x="168" y="1"/>
                  </a:moveTo>
                  <a:cubicBezTo>
                    <a:pt x="68" y="1"/>
                    <a:pt x="1" y="68"/>
                    <a:pt x="1" y="168"/>
                  </a:cubicBezTo>
                  <a:cubicBezTo>
                    <a:pt x="1" y="268"/>
                    <a:pt x="68" y="368"/>
                    <a:pt x="168" y="368"/>
                  </a:cubicBezTo>
                  <a:lnTo>
                    <a:pt x="9207" y="368"/>
                  </a:lnTo>
                  <a:cubicBezTo>
                    <a:pt x="9308" y="368"/>
                    <a:pt x="9374" y="268"/>
                    <a:pt x="9374" y="168"/>
                  </a:cubicBezTo>
                  <a:cubicBezTo>
                    <a:pt x="9374" y="68"/>
                    <a:pt x="9308" y="1"/>
                    <a:pt x="9207" y="1"/>
                  </a:cubicBezTo>
                  <a:close/>
                </a:path>
              </a:pathLst>
            </a:custGeom>
            <a:solidFill>
              <a:srgbClr val="EFE1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3218;p98">
              <a:extLst>
                <a:ext uri="{FF2B5EF4-FFF2-40B4-BE49-F238E27FC236}">
                  <a16:creationId xmlns:a16="http://schemas.microsoft.com/office/drawing/2014/main" id="{24E0E6F0-3A4F-BEFA-6A23-B6DF2BA8E572}"/>
                </a:ext>
              </a:extLst>
            </p:cNvPr>
            <p:cNvSpPr/>
            <p:nvPr/>
          </p:nvSpPr>
          <p:spPr>
            <a:xfrm>
              <a:off x="4491700" y="4034175"/>
              <a:ext cx="403650" cy="182650"/>
            </a:xfrm>
            <a:custGeom>
              <a:avLst/>
              <a:gdLst/>
              <a:ahLst/>
              <a:cxnLst/>
              <a:rect l="l" t="t" r="r" b="b"/>
              <a:pathLst>
                <a:path w="16146" h="7306" extrusionOk="0">
                  <a:moveTo>
                    <a:pt x="2403" y="0"/>
                  </a:moveTo>
                  <a:cubicBezTo>
                    <a:pt x="1068" y="0"/>
                    <a:pt x="1" y="1067"/>
                    <a:pt x="1" y="2402"/>
                  </a:cubicBezTo>
                  <a:lnTo>
                    <a:pt x="1" y="4904"/>
                  </a:lnTo>
                  <a:cubicBezTo>
                    <a:pt x="1" y="6238"/>
                    <a:pt x="1068" y="7305"/>
                    <a:pt x="2403" y="7305"/>
                  </a:cubicBezTo>
                  <a:lnTo>
                    <a:pt x="15779" y="7305"/>
                  </a:lnTo>
                  <a:cubicBezTo>
                    <a:pt x="15979" y="7305"/>
                    <a:pt x="16146" y="7138"/>
                    <a:pt x="16146" y="6938"/>
                  </a:cubicBezTo>
                  <a:cubicBezTo>
                    <a:pt x="16146" y="6738"/>
                    <a:pt x="15979" y="6571"/>
                    <a:pt x="15779" y="6571"/>
                  </a:cubicBezTo>
                  <a:lnTo>
                    <a:pt x="2403" y="6571"/>
                  </a:lnTo>
                  <a:cubicBezTo>
                    <a:pt x="1469" y="6571"/>
                    <a:pt x="735" y="5838"/>
                    <a:pt x="735" y="4904"/>
                  </a:cubicBezTo>
                  <a:lnTo>
                    <a:pt x="735" y="2402"/>
                  </a:lnTo>
                  <a:cubicBezTo>
                    <a:pt x="735" y="1468"/>
                    <a:pt x="1469" y="734"/>
                    <a:pt x="2403" y="734"/>
                  </a:cubicBezTo>
                  <a:lnTo>
                    <a:pt x="15779" y="734"/>
                  </a:lnTo>
                  <a:cubicBezTo>
                    <a:pt x="15979" y="734"/>
                    <a:pt x="16146" y="567"/>
                    <a:pt x="16146" y="367"/>
                  </a:cubicBezTo>
                  <a:cubicBezTo>
                    <a:pt x="16146" y="167"/>
                    <a:pt x="15979" y="0"/>
                    <a:pt x="15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3219;p98">
              <a:extLst>
                <a:ext uri="{FF2B5EF4-FFF2-40B4-BE49-F238E27FC236}">
                  <a16:creationId xmlns:a16="http://schemas.microsoft.com/office/drawing/2014/main" id="{6DF0AA22-5786-0D68-3735-1A6EB10F2F87}"/>
                </a:ext>
              </a:extLst>
            </p:cNvPr>
            <p:cNvSpPr/>
            <p:nvPr/>
          </p:nvSpPr>
          <p:spPr>
            <a:xfrm>
              <a:off x="2381050" y="3507950"/>
              <a:ext cx="449500" cy="650675"/>
            </a:xfrm>
            <a:custGeom>
              <a:avLst/>
              <a:gdLst/>
              <a:ahLst/>
              <a:cxnLst/>
              <a:rect l="l" t="t" r="r" b="b"/>
              <a:pathLst>
                <a:path w="17980" h="26027" extrusionOk="0">
                  <a:moveTo>
                    <a:pt x="6571" y="1"/>
                  </a:moveTo>
                  <a:lnTo>
                    <a:pt x="6571" y="6339"/>
                  </a:lnTo>
                  <a:cubicBezTo>
                    <a:pt x="6571" y="7539"/>
                    <a:pt x="5904" y="8640"/>
                    <a:pt x="4837" y="9174"/>
                  </a:cubicBezTo>
                  <a:cubicBezTo>
                    <a:pt x="1968" y="10675"/>
                    <a:pt x="0" y="13677"/>
                    <a:pt x="0" y="17113"/>
                  </a:cubicBezTo>
                  <a:cubicBezTo>
                    <a:pt x="0" y="22031"/>
                    <a:pt x="4007" y="26026"/>
                    <a:pt x="8946" y="26026"/>
                  </a:cubicBezTo>
                  <a:cubicBezTo>
                    <a:pt x="9066" y="26026"/>
                    <a:pt x="9186" y="26024"/>
                    <a:pt x="9307" y="26019"/>
                  </a:cubicBezTo>
                  <a:cubicBezTo>
                    <a:pt x="13943" y="25852"/>
                    <a:pt x="17713" y="22050"/>
                    <a:pt x="17879" y="17413"/>
                  </a:cubicBezTo>
                  <a:cubicBezTo>
                    <a:pt x="17980" y="13844"/>
                    <a:pt x="15978" y="10708"/>
                    <a:pt x="13043" y="9174"/>
                  </a:cubicBezTo>
                  <a:cubicBezTo>
                    <a:pt x="11975" y="8640"/>
                    <a:pt x="11308" y="7573"/>
                    <a:pt x="11308" y="6372"/>
                  </a:cubicBezTo>
                  <a:lnTo>
                    <a:pt x="11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3220;p98">
              <a:extLst>
                <a:ext uri="{FF2B5EF4-FFF2-40B4-BE49-F238E27FC236}">
                  <a16:creationId xmlns:a16="http://schemas.microsoft.com/office/drawing/2014/main" id="{616C02B4-51C0-5EDE-FB63-6D2CA440327A}"/>
                </a:ext>
              </a:extLst>
            </p:cNvPr>
            <p:cNvSpPr/>
            <p:nvPr/>
          </p:nvSpPr>
          <p:spPr>
            <a:xfrm>
              <a:off x="2523650" y="3474600"/>
              <a:ext cx="161800" cy="33375"/>
            </a:xfrm>
            <a:custGeom>
              <a:avLst/>
              <a:gdLst/>
              <a:ahLst/>
              <a:cxnLst/>
              <a:rect l="l" t="t" r="r" b="b"/>
              <a:pathLst>
                <a:path w="6472" h="1335" extrusionOk="0">
                  <a:moveTo>
                    <a:pt x="667" y="0"/>
                  </a:moveTo>
                  <a:cubicBezTo>
                    <a:pt x="300" y="0"/>
                    <a:pt x="0" y="301"/>
                    <a:pt x="0" y="667"/>
                  </a:cubicBezTo>
                  <a:cubicBezTo>
                    <a:pt x="0" y="1034"/>
                    <a:pt x="300" y="1335"/>
                    <a:pt x="667" y="1335"/>
                  </a:cubicBezTo>
                  <a:lnTo>
                    <a:pt x="5804" y="1335"/>
                  </a:lnTo>
                  <a:cubicBezTo>
                    <a:pt x="6171" y="1335"/>
                    <a:pt x="6471" y="1034"/>
                    <a:pt x="6471" y="667"/>
                  </a:cubicBezTo>
                  <a:cubicBezTo>
                    <a:pt x="6471" y="301"/>
                    <a:pt x="6171" y="0"/>
                    <a:pt x="5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3221;p98">
              <a:extLst>
                <a:ext uri="{FF2B5EF4-FFF2-40B4-BE49-F238E27FC236}">
                  <a16:creationId xmlns:a16="http://schemas.microsoft.com/office/drawing/2014/main" id="{3F9C7F7B-09CA-4A83-56BA-22E1A8B411EC}"/>
                </a:ext>
              </a:extLst>
            </p:cNvPr>
            <p:cNvSpPr/>
            <p:nvPr/>
          </p:nvSpPr>
          <p:spPr>
            <a:xfrm>
              <a:off x="2418575" y="3937100"/>
              <a:ext cx="229350" cy="35425"/>
            </a:xfrm>
            <a:custGeom>
              <a:avLst/>
              <a:gdLst/>
              <a:ahLst/>
              <a:cxnLst/>
              <a:rect l="l" t="t" r="r" b="b"/>
              <a:pathLst>
                <a:path w="9174" h="1417" extrusionOk="0">
                  <a:moveTo>
                    <a:pt x="3335" y="1"/>
                  </a:moveTo>
                  <a:cubicBezTo>
                    <a:pt x="2127" y="1"/>
                    <a:pt x="967" y="95"/>
                    <a:pt x="0" y="280"/>
                  </a:cubicBezTo>
                  <a:lnTo>
                    <a:pt x="0" y="314"/>
                  </a:lnTo>
                  <a:cubicBezTo>
                    <a:pt x="1581" y="1037"/>
                    <a:pt x="3356" y="1416"/>
                    <a:pt x="5117" y="1416"/>
                  </a:cubicBezTo>
                  <a:cubicBezTo>
                    <a:pt x="5548" y="1416"/>
                    <a:pt x="5978" y="1394"/>
                    <a:pt x="6405" y="1348"/>
                  </a:cubicBezTo>
                  <a:cubicBezTo>
                    <a:pt x="7339" y="1248"/>
                    <a:pt x="8273" y="1014"/>
                    <a:pt x="9173" y="814"/>
                  </a:cubicBezTo>
                  <a:cubicBezTo>
                    <a:pt x="7559" y="269"/>
                    <a:pt x="5378" y="1"/>
                    <a:pt x="3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222;p98">
              <a:extLst>
                <a:ext uri="{FF2B5EF4-FFF2-40B4-BE49-F238E27FC236}">
                  <a16:creationId xmlns:a16="http://schemas.microsoft.com/office/drawing/2014/main" id="{D4591F1E-2A22-3AD1-E093-CF483BE059C6}"/>
                </a:ext>
              </a:extLst>
            </p:cNvPr>
            <p:cNvSpPr/>
            <p:nvPr/>
          </p:nvSpPr>
          <p:spPr>
            <a:xfrm>
              <a:off x="2418575" y="3941175"/>
              <a:ext cx="371950" cy="181400"/>
            </a:xfrm>
            <a:custGeom>
              <a:avLst/>
              <a:gdLst/>
              <a:ahLst/>
              <a:cxnLst/>
              <a:rect l="l" t="t" r="r" b="b"/>
              <a:pathLst>
                <a:path w="14878" h="7256" extrusionOk="0">
                  <a:moveTo>
                    <a:pt x="13249" y="0"/>
                  </a:moveTo>
                  <a:cubicBezTo>
                    <a:pt x="12512" y="0"/>
                    <a:pt x="11766" y="98"/>
                    <a:pt x="11041" y="251"/>
                  </a:cubicBezTo>
                  <a:cubicBezTo>
                    <a:pt x="10408" y="351"/>
                    <a:pt x="9807" y="484"/>
                    <a:pt x="9173" y="651"/>
                  </a:cubicBezTo>
                  <a:cubicBezTo>
                    <a:pt x="8273" y="851"/>
                    <a:pt x="7339" y="1085"/>
                    <a:pt x="6405" y="1185"/>
                  </a:cubicBezTo>
                  <a:cubicBezTo>
                    <a:pt x="5978" y="1231"/>
                    <a:pt x="5548" y="1253"/>
                    <a:pt x="5117" y="1253"/>
                  </a:cubicBezTo>
                  <a:cubicBezTo>
                    <a:pt x="3356" y="1253"/>
                    <a:pt x="1581" y="874"/>
                    <a:pt x="0" y="151"/>
                  </a:cubicBezTo>
                  <a:lnTo>
                    <a:pt x="0" y="151"/>
                  </a:lnTo>
                  <a:cubicBezTo>
                    <a:pt x="167" y="4087"/>
                    <a:pt x="3436" y="7256"/>
                    <a:pt x="7439" y="7256"/>
                  </a:cubicBezTo>
                  <a:cubicBezTo>
                    <a:pt x="11408" y="7256"/>
                    <a:pt x="14677" y="4120"/>
                    <a:pt x="14877" y="184"/>
                  </a:cubicBezTo>
                  <a:cubicBezTo>
                    <a:pt x="14348" y="56"/>
                    <a:pt x="13801" y="0"/>
                    <a:pt x="13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223;p98">
              <a:extLst>
                <a:ext uri="{FF2B5EF4-FFF2-40B4-BE49-F238E27FC236}">
                  <a16:creationId xmlns:a16="http://schemas.microsoft.com/office/drawing/2014/main" id="{7EBEAB37-9B34-19B6-1858-9269817ECFAA}"/>
                </a:ext>
              </a:extLst>
            </p:cNvPr>
            <p:cNvSpPr/>
            <p:nvPr/>
          </p:nvSpPr>
          <p:spPr>
            <a:xfrm>
              <a:off x="2683750" y="387237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224;p98">
              <a:extLst>
                <a:ext uri="{FF2B5EF4-FFF2-40B4-BE49-F238E27FC236}">
                  <a16:creationId xmlns:a16="http://schemas.microsoft.com/office/drawing/2014/main" id="{D60D252F-C1C1-7C73-E07C-CDE393D2A008}"/>
                </a:ext>
              </a:extLst>
            </p:cNvPr>
            <p:cNvSpPr/>
            <p:nvPr/>
          </p:nvSpPr>
          <p:spPr>
            <a:xfrm>
              <a:off x="2611200" y="388572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0"/>
                  </a:moveTo>
                  <a:cubicBezTo>
                    <a:pt x="234" y="0"/>
                    <a:pt x="1" y="234"/>
                    <a:pt x="1" y="501"/>
                  </a:cubicBezTo>
                  <a:cubicBezTo>
                    <a:pt x="1" y="768"/>
                    <a:pt x="234" y="1001"/>
                    <a:pt x="501" y="1001"/>
                  </a:cubicBezTo>
                  <a:cubicBezTo>
                    <a:pt x="768" y="1001"/>
                    <a:pt x="1001" y="768"/>
                    <a:pt x="1001" y="501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225;p98">
              <a:extLst>
                <a:ext uri="{FF2B5EF4-FFF2-40B4-BE49-F238E27FC236}">
                  <a16:creationId xmlns:a16="http://schemas.microsoft.com/office/drawing/2014/main" id="{EC4B6D9B-2D31-6A3A-E7C0-B4FC0A76E252}"/>
                </a:ext>
              </a:extLst>
            </p:cNvPr>
            <p:cNvSpPr/>
            <p:nvPr/>
          </p:nvSpPr>
          <p:spPr>
            <a:xfrm>
              <a:off x="2564500" y="3842350"/>
              <a:ext cx="18375" cy="18375"/>
            </a:xfrm>
            <a:custGeom>
              <a:avLst/>
              <a:gdLst/>
              <a:ahLst/>
              <a:cxnLst/>
              <a:rect l="l" t="t" r="r" b="b"/>
              <a:pathLst>
                <a:path w="735" h="735" extrusionOk="0">
                  <a:moveTo>
                    <a:pt x="368" y="1"/>
                  </a:moveTo>
                  <a:cubicBezTo>
                    <a:pt x="167" y="1"/>
                    <a:pt x="1" y="168"/>
                    <a:pt x="1" y="368"/>
                  </a:cubicBezTo>
                  <a:cubicBezTo>
                    <a:pt x="1" y="568"/>
                    <a:pt x="167" y="735"/>
                    <a:pt x="368" y="735"/>
                  </a:cubicBezTo>
                  <a:cubicBezTo>
                    <a:pt x="568" y="735"/>
                    <a:pt x="734" y="568"/>
                    <a:pt x="734" y="368"/>
                  </a:cubicBezTo>
                  <a:cubicBezTo>
                    <a:pt x="734" y="168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226;p98">
              <a:extLst>
                <a:ext uri="{FF2B5EF4-FFF2-40B4-BE49-F238E27FC236}">
                  <a16:creationId xmlns:a16="http://schemas.microsoft.com/office/drawing/2014/main" id="{127DDA6C-0A47-2057-C2D8-ECC2B1D2D79C}"/>
                </a:ext>
              </a:extLst>
            </p:cNvPr>
            <p:cNvSpPr/>
            <p:nvPr/>
          </p:nvSpPr>
          <p:spPr>
            <a:xfrm>
              <a:off x="2617050" y="3799825"/>
              <a:ext cx="34200" cy="33375"/>
            </a:xfrm>
            <a:custGeom>
              <a:avLst/>
              <a:gdLst/>
              <a:ahLst/>
              <a:cxnLst/>
              <a:rect l="l" t="t" r="r" b="b"/>
              <a:pathLst>
                <a:path w="1368" h="1335" extrusionOk="0">
                  <a:moveTo>
                    <a:pt x="701" y="1"/>
                  </a:moveTo>
                  <a:cubicBezTo>
                    <a:pt x="334" y="1"/>
                    <a:pt x="0" y="301"/>
                    <a:pt x="0" y="668"/>
                  </a:cubicBezTo>
                  <a:cubicBezTo>
                    <a:pt x="0" y="1035"/>
                    <a:pt x="334" y="1335"/>
                    <a:pt x="701" y="1335"/>
                  </a:cubicBezTo>
                  <a:cubicBezTo>
                    <a:pt x="1068" y="1335"/>
                    <a:pt x="1368" y="1035"/>
                    <a:pt x="1368" y="668"/>
                  </a:cubicBezTo>
                  <a:cubicBezTo>
                    <a:pt x="1368" y="301"/>
                    <a:pt x="1068" y="1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227;p98">
              <a:extLst>
                <a:ext uri="{FF2B5EF4-FFF2-40B4-BE49-F238E27FC236}">
                  <a16:creationId xmlns:a16="http://schemas.microsoft.com/office/drawing/2014/main" id="{16959026-DBEB-1BFA-345B-CFAC3CCA971D}"/>
                </a:ext>
              </a:extLst>
            </p:cNvPr>
            <p:cNvSpPr/>
            <p:nvPr/>
          </p:nvSpPr>
          <p:spPr>
            <a:xfrm>
              <a:off x="2544500" y="3775650"/>
              <a:ext cx="20025" cy="2002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400" y="0"/>
                  </a:moveTo>
                  <a:cubicBezTo>
                    <a:pt x="167" y="0"/>
                    <a:pt x="0" y="167"/>
                    <a:pt x="0" y="401"/>
                  </a:cubicBezTo>
                  <a:cubicBezTo>
                    <a:pt x="0" y="634"/>
                    <a:pt x="167" y="801"/>
                    <a:pt x="400" y="801"/>
                  </a:cubicBezTo>
                  <a:cubicBezTo>
                    <a:pt x="634" y="801"/>
                    <a:pt x="801" y="634"/>
                    <a:pt x="801" y="401"/>
                  </a:cubicBezTo>
                  <a:cubicBezTo>
                    <a:pt x="801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228;p98">
              <a:extLst>
                <a:ext uri="{FF2B5EF4-FFF2-40B4-BE49-F238E27FC236}">
                  <a16:creationId xmlns:a16="http://schemas.microsoft.com/office/drawing/2014/main" id="{C24A870C-06DA-DD65-2D33-BD4FC43C1229}"/>
                </a:ext>
              </a:extLst>
            </p:cNvPr>
            <p:cNvSpPr/>
            <p:nvPr/>
          </p:nvSpPr>
          <p:spPr>
            <a:xfrm>
              <a:off x="2506950" y="3872375"/>
              <a:ext cx="21725" cy="2172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5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68"/>
                    <a:pt x="201" y="868"/>
                    <a:pt x="435" y="868"/>
                  </a:cubicBezTo>
                  <a:cubicBezTo>
                    <a:pt x="668" y="868"/>
                    <a:pt x="868" y="668"/>
                    <a:pt x="868" y="434"/>
                  </a:cubicBezTo>
                  <a:cubicBezTo>
                    <a:pt x="868" y="201"/>
                    <a:pt x="668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229;p98">
              <a:extLst>
                <a:ext uri="{FF2B5EF4-FFF2-40B4-BE49-F238E27FC236}">
                  <a16:creationId xmlns:a16="http://schemas.microsoft.com/office/drawing/2014/main" id="{0A072639-6A22-8511-2656-1667090AA786}"/>
                </a:ext>
              </a:extLst>
            </p:cNvPr>
            <p:cNvSpPr/>
            <p:nvPr/>
          </p:nvSpPr>
          <p:spPr>
            <a:xfrm>
              <a:off x="2590350" y="374395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cubicBezTo>
                    <a:pt x="1" y="635"/>
                    <a:pt x="201" y="835"/>
                    <a:pt x="434" y="835"/>
                  </a:cubicBezTo>
                  <a:cubicBezTo>
                    <a:pt x="634" y="835"/>
                    <a:pt x="835" y="635"/>
                    <a:pt x="835" y="434"/>
                  </a:cubicBezTo>
                  <a:cubicBezTo>
                    <a:pt x="835" y="201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230;p98">
              <a:extLst>
                <a:ext uri="{FF2B5EF4-FFF2-40B4-BE49-F238E27FC236}">
                  <a16:creationId xmlns:a16="http://schemas.microsoft.com/office/drawing/2014/main" id="{B2636BC4-8925-5834-71C9-5FD08850FB5C}"/>
                </a:ext>
              </a:extLst>
            </p:cNvPr>
            <p:cNvSpPr/>
            <p:nvPr/>
          </p:nvSpPr>
          <p:spPr>
            <a:xfrm>
              <a:off x="2684600" y="39874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500" y="0"/>
                  </a:moveTo>
                  <a:cubicBezTo>
                    <a:pt x="234" y="0"/>
                    <a:pt x="0" y="234"/>
                    <a:pt x="0" y="500"/>
                  </a:cubicBezTo>
                  <a:cubicBezTo>
                    <a:pt x="0" y="801"/>
                    <a:pt x="234" y="1034"/>
                    <a:pt x="500" y="1034"/>
                  </a:cubicBezTo>
                  <a:cubicBezTo>
                    <a:pt x="801" y="1034"/>
                    <a:pt x="1034" y="801"/>
                    <a:pt x="1034" y="500"/>
                  </a:cubicBezTo>
                  <a:cubicBezTo>
                    <a:pt x="1034" y="234"/>
                    <a:pt x="801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3231;p98">
              <a:extLst>
                <a:ext uri="{FF2B5EF4-FFF2-40B4-BE49-F238E27FC236}">
                  <a16:creationId xmlns:a16="http://schemas.microsoft.com/office/drawing/2014/main" id="{21F307E7-7629-2B08-6DB4-83E0A2C112DB}"/>
                </a:ext>
              </a:extLst>
            </p:cNvPr>
            <p:cNvSpPr/>
            <p:nvPr/>
          </p:nvSpPr>
          <p:spPr>
            <a:xfrm>
              <a:off x="2667075" y="403667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34"/>
                    <a:pt x="134" y="667"/>
                    <a:pt x="334" y="667"/>
                  </a:cubicBezTo>
                  <a:cubicBezTo>
                    <a:pt x="501" y="667"/>
                    <a:pt x="668" y="534"/>
                    <a:pt x="668" y="334"/>
                  </a:cubicBezTo>
                  <a:cubicBezTo>
                    <a:pt x="668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3232;p98">
              <a:extLst>
                <a:ext uri="{FF2B5EF4-FFF2-40B4-BE49-F238E27FC236}">
                  <a16:creationId xmlns:a16="http://schemas.microsoft.com/office/drawing/2014/main" id="{D7E642FB-FD8D-C2CA-70C3-97E54A7C07E2}"/>
                </a:ext>
              </a:extLst>
            </p:cNvPr>
            <p:cNvSpPr/>
            <p:nvPr/>
          </p:nvSpPr>
          <p:spPr>
            <a:xfrm>
              <a:off x="2613700" y="3990800"/>
              <a:ext cx="28375" cy="29200"/>
            </a:xfrm>
            <a:custGeom>
              <a:avLst/>
              <a:gdLst/>
              <a:ahLst/>
              <a:cxnLst/>
              <a:rect l="l" t="t" r="r" b="b"/>
              <a:pathLst>
                <a:path w="1135" h="1168" extrusionOk="0">
                  <a:moveTo>
                    <a:pt x="568" y="0"/>
                  </a:moveTo>
                  <a:cubicBezTo>
                    <a:pt x="234" y="0"/>
                    <a:pt x="1" y="267"/>
                    <a:pt x="1" y="601"/>
                  </a:cubicBezTo>
                  <a:cubicBezTo>
                    <a:pt x="1" y="901"/>
                    <a:pt x="234" y="1168"/>
                    <a:pt x="568" y="1168"/>
                  </a:cubicBezTo>
                  <a:cubicBezTo>
                    <a:pt x="868" y="1168"/>
                    <a:pt x="1135" y="901"/>
                    <a:pt x="1135" y="601"/>
                  </a:cubicBezTo>
                  <a:cubicBezTo>
                    <a:pt x="1135" y="267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3233;p98">
              <a:extLst>
                <a:ext uri="{FF2B5EF4-FFF2-40B4-BE49-F238E27FC236}">
                  <a16:creationId xmlns:a16="http://schemas.microsoft.com/office/drawing/2014/main" id="{FCBDDEC2-A689-536A-6745-7D27E6F963ED}"/>
                </a:ext>
              </a:extLst>
            </p:cNvPr>
            <p:cNvSpPr/>
            <p:nvPr/>
          </p:nvSpPr>
          <p:spPr>
            <a:xfrm>
              <a:off x="2602875" y="40450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0" y="1"/>
                  </a:moveTo>
                  <a:cubicBezTo>
                    <a:pt x="234" y="1"/>
                    <a:pt x="0" y="234"/>
                    <a:pt x="0" y="501"/>
                  </a:cubicBezTo>
                  <a:cubicBezTo>
                    <a:pt x="0" y="768"/>
                    <a:pt x="234" y="1001"/>
                    <a:pt x="500" y="1001"/>
                  </a:cubicBezTo>
                  <a:cubicBezTo>
                    <a:pt x="767" y="1001"/>
                    <a:pt x="1001" y="768"/>
                    <a:pt x="1001" y="501"/>
                  </a:cubicBezTo>
                  <a:cubicBezTo>
                    <a:pt x="1001" y="234"/>
                    <a:pt x="767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3234;p98">
              <a:extLst>
                <a:ext uri="{FF2B5EF4-FFF2-40B4-BE49-F238E27FC236}">
                  <a16:creationId xmlns:a16="http://schemas.microsoft.com/office/drawing/2014/main" id="{637ABA79-34DA-DE58-70BE-343EEC292FC2}"/>
                </a:ext>
              </a:extLst>
            </p:cNvPr>
            <p:cNvSpPr/>
            <p:nvPr/>
          </p:nvSpPr>
          <p:spPr>
            <a:xfrm>
              <a:off x="2536975" y="4057525"/>
              <a:ext cx="28375" cy="28375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867"/>
                    <a:pt x="268" y="1134"/>
                    <a:pt x="568" y="1134"/>
                  </a:cubicBezTo>
                  <a:cubicBezTo>
                    <a:pt x="868" y="1134"/>
                    <a:pt x="1135" y="867"/>
                    <a:pt x="1135" y="567"/>
                  </a:cubicBezTo>
                  <a:cubicBezTo>
                    <a:pt x="1135" y="267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3235;p98">
              <a:extLst>
                <a:ext uri="{FF2B5EF4-FFF2-40B4-BE49-F238E27FC236}">
                  <a16:creationId xmlns:a16="http://schemas.microsoft.com/office/drawing/2014/main" id="{3B00CD9C-94FB-A89D-AA2E-EE440EF6BD08}"/>
                </a:ext>
              </a:extLst>
            </p:cNvPr>
            <p:cNvSpPr/>
            <p:nvPr/>
          </p:nvSpPr>
          <p:spPr>
            <a:xfrm>
              <a:off x="2551150" y="4007475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8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268" y="568"/>
                  </a:cubicBezTo>
                  <a:cubicBezTo>
                    <a:pt x="435" y="568"/>
                    <a:pt x="568" y="434"/>
                    <a:pt x="568" y="267"/>
                  </a:cubicBezTo>
                  <a:cubicBezTo>
                    <a:pt x="568" y="134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3236;p98">
              <a:extLst>
                <a:ext uri="{FF2B5EF4-FFF2-40B4-BE49-F238E27FC236}">
                  <a16:creationId xmlns:a16="http://schemas.microsoft.com/office/drawing/2014/main" id="{556CEE19-5C6A-9A75-8536-999219E944F6}"/>
                </a:ext>
              </a:extLst>
            </p:cNvPr>
            <p:cNvSpPr/>
            <p:nvPr/>
          </p:nvSpPr>
          <p:spPr>
            <a:xfrm>
              <a:off x="2479450" y="400580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534" y="1"/>
                  </a:moveTo>
                  <a:cubicBezTo>
                    <a:pt x="234" y="1"/>
                    <a:pt x="0" y="234"/>
                    <a:pt x="0" y="501"/>
                  </a:cubicBezTo>
                  <a:cubicBezTo>
                    <a:pt x="0" y="801"/>
                    <a:pt x="234" y="1035"/>
                    <a:pt x="534" y="1035"/>
                  </a:cubicBezTo>
                  <a:cubicBezTo>
                    <a:pt x="834" y="1035"/>
                    <a:pt x="1068" y="801"/>
                    <a:pt x="1068" y="501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3237;p98">
              <a:extLst>
                <a:ext uri="{FF2B5EF4-FFF2-40B4-BE49-F238E27FC236}">
                  <a16:creationId xmlns:a16="http://schemas.microsoft.com/office/drawing/2014/main" id="{2670992C-C948-63FC-3460-ED8C4156291E}"/>
                </a:ext>
              </a:extLst>
            </p:cNvPr>
            <p:cNvSpPr/>
            <p:nvPr/>
          </p:nvSpPr>
          <p:spPr>
            <a:xfrm>
              <a:off x="3199950" y="3027600"/>
              <a:ext cx="20050" cy="1243425"/>
            </a:xfrm>
            <a:custGeom>
              <a:avLst/>
              <a:gdLst/>
              <a:ahLst/>
              <a:cxnLst/>
              <a:rect l="l" t="t" r="r" b="b"/>
              <a:pathLst>
                <a:path w="802" h="49737" extrusionOk="0">
                  <a:moveTo>
                    <a:pt x="401" y="1"/>
                  </a:moveTo>
                  <a:cubicBezTo>
                    <a:pt x="201" y="1"/>
                    <a:pt x="1" y="168"/>
                    <a:pt x="1" y="401"/>
                  </a:cubicBezTo>
                  <a:lnTo>
                    <a:pt x="1" y="49336"/>
                  </a:lnTo>
                  <a:cubicBezTo>
                    <a:pt x="1" y="49536"/>
                    <a:pt x="201" y="49736"/>
                    <a:pt x="401" y="49736"/>
                  </a:cubicBezTo>
                  <a:cubicBezTo>
                    <a:pt x="601" y="49736"/>
                    <a:pt x="801" y="49536"/>
                    <a:pt x="801" y="49336"/>
                  </a:cubicBezTo>
                  <a:lnTo>
                    <a:pt x="801" y="401"/>
                  </a:lnTo>
                  <a:cubicBezTo>
                    <a:pt x="801" y="168"/>
                    <a:pt x="601" y="1"/>
                    <a:pt x="401" y="1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3238;p98">
              <a:extLst>
                <a:ext uri="{FF2B5EF4-FFF2-40B4-BE49-F238E27FC236}">
                  <a16:creationId xmlns:a16="http://schemas.microsoft.com/office/drawing/2014/main" id="{693ED14E-1701-82B1-AC95-B9999DB679CB}"/>
                </a:ext>
              </a:extLst>
            </p:cNvPr>
            <p:cNvSpPr/>
            <p:nvPr/>
          </p:nvSpPr>
          <p:spPr>
            <a:xfrm>
              <a:off x="3129075" y="4261000"/>
              <a:ext cx="161800" cy="58400"/>
            </a:xfrm>
            <a:custGeom>
              <a:avLst/>
              <a:gdLst/>
              <a:ahLst/>
              <a:cxnLst/>
              <a:rect l="l" t="t" r="r" b="b"/>
              <a:pathLst>
                <a:path w="6472" h="2336" extrusionOk="0">
                  <a:moveTo>
                    <a:pt x="2569" y="0"/>
                  </a:moveTo>
                  <a:lnTo>
                    <a:pt x="0" y="2335"/>
                  </a:lnTo>
                  <a:lnTo>
                    <a:pt x="6472" y="2335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3239;p98">
              <a:extLst>
                <a:ext uri="{FF2B5EF4-FFF2-40B4-BE49-F238E27FC236}">
                  <a16:creationId xmlns:a16="http://schemas.microsoft.com/office/drawing/2014/main" id="{866FD08D-8504-023C-86DA-42DD4E28DE8B}"/>
                </a:ext>
              </a:extLst>
            </p:cNvPr>
            <p:cNvSpPr/>
            <p:nvPr/>
          </p:nvSpPr>
          <p:spPr>
            <a:xfrm>
              <a:off x="2474450" y="3553825"/>
              <a:ext cx="825600" cy="20025"/>
            </a:xfrm>
            <a:custGeom>
              <a:avLst/>
              <a:gdLst/>
              <a:ahLst/>
              <a:cxnLst/>
              <a:rect l="l" t="t" r="r" b="b"/>
              <a:pathLst>
                <a:path w="33024" h="801" extrusionOk="0">
                  <a:moveTo>
                    <a:pt x="400" y="0"/>
                  </a:moveTo>
                  <a:cubicBezTo>
                    <a:pt x="200" y="0"/>
                    <a:pt x="0" y="167"/>
                    <a:pt x="0" y="401"/>
                  </a:cubicBezTo>
                  <a:cubicBezTo>
                    <a:pt x="0" y="601"/>
                    <a:pt x="200" y="801"/>
                    <a:pt x="400" y="801"/>
                  </a:cubicBezTo>
                  <a:lnTo>
                    <a:pt x="32657" y="801"/>
                  </a:lnTo>
                  <a:cubicBezTo>
                    <a:pt x="32857" y="801"/>
                    <a:pt x="33024" y="601"/>
                    <a:pt x="33024" y="401"/>
                  </a:cubicBezTo>
                  <a:cubicBezTo>
                    <a:pt x="33024" y="167"/>
                    <a:pt x="32857" y="0"/>
                    <a:pt x="32657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3240;p98">
              <a:extLst>
                <a:ext uri="{FF2B5EF4-FFF2-40B4-BE49-F238E27FC236}">
                  <a16:creationId xmlns:a16="http://schemas.microsoft.com/office/drawing/2014/main" id="{5F86D6AD-48EA-CE12-DBBC-0E1B3F763AE3}"/>
                </a:ext>
              </a:extLst>
            </p:cNvPr>
            <p:cNvSpPr/>
            <p:nvPr/>
          </p:nvSpPr>
          <p:spPr>
            <a:xfrm>
              <a:off x="3174950" y="35279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01" y="0"/>
                  </a:moveTo>
                  <a:cubicBezTo>
                    <a:pt x="634" y="0"/>
                    <a:pt x="0" y="634"/>
                    <a:pt x="0" y="1435"/>
                  </a:cubicBezTo>
                  <a:cubicBezTo>
                    <a:pt x="0" y="2202"/>
                    <a:pt x="634" y="2836"/>
                    <a:pt x="1401" y="2836"/>
                  </a:cubicBezTo>
                  <a:cubicBezTo>
                    <a:pt x="2168" y="2836"/>
                    <a:pt x="2835" y="2202"/>
                    <a:pt x="2835" y="1435"/>
                  </a:cubicBezTo>
                  <a:cubicBezTo>
                    <a:pt x="2835" y="634"/>
                    <a:pt x="21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3241;p98">
              <a:extLst>
                <a:ext uri="{FF2B5EF4-FFF2-40B4-BE49-F238E27FC236}">
                  <a16:creationId xmlns:a16="http://schemas.microsoft.com/office/drawing/2014/main" id="{06E718FF-7CA4-13C5-B17D-8DEDFA2B4205}"/>
                </a:ext>
              </a:extLst>
            </p:cNvPr>
            <p:cNvSpPr/>
            <p:nvPr/>
          </p:nvSpPr>
          <p:spPr>
            <a:xfrm>
              <a:off x="2493625" y="4284350"/>
              <a:ext cx="221850" cy="35050"/>
            </a:xfrm>
            <a:custGeom>
              <a:avLst/>
              <a:gdLst/>
              <a:ahLst/>
              <a:cxnLst/>
              <a:rect l="l" t="t" r="r" b="b"/>
              <a:pathLst>
                <a:path w="8874" h="1402" extrusionOk="0">
                  <a:moveTo>
                    <a:pt x="1268" y="0"/>
                  </a:moveTo>
                  <a:lnTo>
                    <a:pt x="0" y="1401"/>
                  </a:lnTo>
                  <a:lnTo>
                    <a:pt x="8873" y="1401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rgbClr val="9899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3242;p98">
              <a:extLst>
                <a:ext uri="{FF2B5EF4-FFF2-40B4-BE49-F238E27FC236}">
                  <a16:creationId xmlns:a16="http://schemas.microsoft.com/office/drawing/2014/main" id="{378CD48B-7FA8-B254-C73C-68762643F0EC}"/>
                </a:ext>
              </a:extLst>
            </p:cNvPr>
            <p:cNvSpPr/>
            <p:nvPr/>
          </p:nvSpPr>
          <p:spPr>
            <a:xfrm>
              <a:off x="2541975" y="4249325"/>
              <a:ext cx="125125" cy="35050"/>
            </a:xfrm>
            <a:custGeom>
              <a:avLst/>
              <a:gdLst/>
              <a:ahLst/>
              <a:cxnLst/>
              <a:rect l="l" t="t" r="r" b="b"/>
              <a:pathLst>
                <a:path w="5005" h="1402" extrusionOk="0">
                  <a:moveTo>
                    <a:pt x="1302" y="0"/>
                  </a:moveTo>
                  <a:lnTo>
                    <a:pt x="1" y="1401"/>
                  </a:lnTo>
                  <a:lnTo>
                    <a:pt x="5005" y="1401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3243;p98">
              <a:extLst>
                <a:ext uri="{FF2B5EF4-FFF2-40B4-BE49-F238E27FC236}">
                  <a16:creationId xmlns:a16="http://schemas.microsoft.com/office/drawing/2014/main" id="{E892228E-D4BD-7A34-CFE6-F548F5D81547}"/>
                </a:ext>
              </a:extLst>
            </p:cNvPr>
            <p:cNvSpPr/>
            <p:nvPr/>
          </p:nvSpPr>
          <p:spPr>
            <a:xfrm>
              <a:off x="2539475" y="4138400"/>
              <a:ext cx="117625" cy="105950"/>
            </a:xfrm>
            <a:custGeom>
              <a:avLst/>
              <a:gdLst/>
              <a:ahLst/>
              <a:cxnLst/>
              <a:rect l="l" t="t" r="r" b="b"/>
              <a:pathLst>
                <a:path w="4705" h="4238" extrusionOk="0">
                  <a:moveTo>
                    <a:pt x="2036" y="1"/>
                  </a:moveTo>
                  <a:lnTo>
                    <a:pt x="2036" y="1"/>
                  </a:lnTo>
                  <a:cubicBezTo>
                    <a:pt x="2202" y="434"/>
                    <a:pt x="2202" y="935"/>
                    <a:pt x="2036" y="1368"/>
                  </a:cubicBezTo>
                  <a:cubicBezTo>
                    <a:pt x="1713" y="625"/>
                    <a:pt x="889" y="133"/>
                    <a:pt x="80" y="133"/>
                  </a:cubicBezTo>
                  <a:cubicBezTo>
                    <a:pt x="53" y="133"/>
                    <a:pt x="27" y="133"/>
                    <a:pt x="1" y="134"/>
                  </a:cubicBezTo>
                  <a:cubicBezTo>
                    <a:pt x="368" y="268"/>
                    <a:pt x="668" y="634"/>
                    <a:pt x="768" y="1001"/>
                  </a:cubicBezTo>
                  <a:cubicBezTo>
                    <a:pt x="835" y="1368"/>
                    <a:pt x="801" y="1735"/>
                    <a:pt x="768" y="2102"/>
                  </a:cubicBezTo>
                  <a:cubicBezTo>
                    <a:pt x="735" y="2502"/>
                    <a:pt x="735" y="2869"/>
                    <a:pt x="835" y="3236"/>
                  </a:cubicBezTo>
                  <a:cubicBezTo>
                    <a:pt x="1068" y="3837"/>
                    <a:pt x="1769" y="4204"/>
                    <a:pt x="2436" y="4237"/>
                  </a:cubicBezTo>
                  <a:cubicBezTo>
                    <a:pt x="2936" y="4237"/>
                    <a:pt x="3403" y="4070"/>
                    <a:pt x="3770" y="3737"/>
                  </a:cubicBezTo>
                  <a:cubicBezTo>
                    <a:pt x="4104" y="3403"/>
                    <a:pt x="4304" y="2936"/>
                    <a:pt x="4304" y="2436"/>
                  </a:cubicBezTo>
                  <a:cubicBezTo>
                    <a:pt x="4304" y="2169"/>
                    <a:pt x="4237" y="1869"/>
                    <a:pt x="4271" y="1568"/>
                  </a:cubicBezTo>
                  <a:cubicBezTo>
                    <a:pt x="4271" y="1302"/>
                    <a:pt x="4437" y="1001"/>
                    <a:pt x="4704" y="901"/>
                  </a:cubicBezTo>
                  <a:cubicBezTo>
                    <a:pt x="4616" y="889"/>
                    <a:pt x="4523" y="882"/>
                    <a:pt x="4427" y="882"/>
                  </a:cubicBezTo>
                  <a:cubicBezTo>
                    <a:pt x="4020" y="882"/>
                    <a:pt x="3574" y="1004"/>
                    <a:pt x="3303" y="1302"/>
                  </a:cubicBezTo>
                  <a:cubicBezTo>
                    <a:pt x="3270" y="968"/>
                    <a:pt x="3136" y="668"/>
                    <a:pt x="2903" y="401"/>
                  </a:cubicBezTo>
                  <a:cubicBezTo>
                    <a:pt x="2669" y="167"/>
                    <a:pt x="2369" y="34"/>
                    <a:pt x="20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3244;p98">
              <a:extLst>
                <a:ext uri="{FF2B5EF4-FFF2-40B4-BE49-F238E27FC236}">
                  <a16:creationId xmlns:a16="http://schemas.microsoft.com/office/drawing/2014/main" id="{25F88C34-76E9-DC59-E34A-31951AB23004}"/>
                </a:ext>
              </a:extLst>
            </p:cNvPr>
            <p:cNvSpPr/>
            <p:nvPr/>
          </p:nvSpPr>
          <p:spPr>
            <a:xfrm>
              <a:off x="2567850" y="4173425"/>
              <a:ext cx="70075" cy="60300"/>
            </a:xfrm>
            <a:custGeom>
              <a:avLst/>
              <a:gdLst/>
              <a:ahLst/>
              <a:cxnLst/>
              <a:rect l="l" t="t" r="r" b="b"/>
              <a:pathLst>
                <a:path w="2803" h="2412" extrusionOk="0">
                  <a:moveTo>
                    <a:pt x="1568" y="1"/>
                  </a:moveTo>
                  <a:cubicBezTo>
                    <a:pt x="1568" y="434"/>
                    <a:pt x="1268" y="901"/>
                    <a:pt x="867" y="1068"/>
                  </a:cubicBezTo>
                  <a:cubicBezTo>
                    <a:pt x="801" y="634"/>
                    <a:pt x="467" y="234"/>
                    <a:pt x="67" y="67"/>
                  </a:cubicBezTo>
                  <a:cubicBezTo>
                    <a:pt x="67" y="134"/>
                    <a:pt x="67" y="334"/>
                    <a:pt x="67" y="401"/>
                  </a:cubicBezTo>
                  <a:cubicBezTo>
                    <a:pt x="0" y="835"/>
                    <a:pt x="0" y="1335"/>
                    <a:pt x="234" y="1702"/>
                  </a:cubicBezTo>
                  <a:cubicBezTo>
                    <a:pt x="445" y="2125"/>
                    <a:pt x="904" y="2412"/>
                    <a:pt x="1385" y="2412"/>
                  </a:cubicBezTo>
                  <a:cubicBezTo>
                    <a:pt x="1435" y="2412"/>
                    <a:pt x="1485" y="2409"/>
                    <a:pt x="1534" y="2402"/>
                  </a:cubicBezTo>
                  <a:cubicBezTo>
                    <a:pt x="2068" y="2369"/>
                    <a:pt x="2535" y="1969"/>
                    <a:pt x="2702" y="1468"/>
                  </a:cubicBezTo>
                  <a:cubicBezTo>
                    <a:pt x="2802" y="1135"/>
                    <a:pt x="2769" y="735"/>
                    <a:pt x="2735" y="368"/>
                  </a:cubicBezTo>
                  <a:lnTo>
                    <a:pt x="2735" y="368"/>
                  </a:lnTo>
                  <a:cubicBezTo>
                    <a:pt x="2635" y="634"/>
                    <a:pt x="2435" y="868"/>
                    <a:pt x="2202" y="1001"/>
                  </a:cubicBezTo>
                  <a:cubicBezTo>
                    <a:pt x="2135" y="601"/>
                    <a:pt x="1901" y="234"/>
                    <a:pt x="1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3245;p98">
              <a:extLst>
                <a:ext uri="{FF2B5EF4-FFF2-40B4-BE49-F238E27FC236}">
                  <a16:creationId xmlns:a16="http://schemas.microsoft.com/office/drawing/2014/main" id="{D6D00DB6-D49B-71BE-534F-8715A17AD195}"/>
                </a:ext>
              </a:extLst>
            </p:cNvPr>
            <p:cNvSpPr/>
            <p:nvPr/>
          </p:nvSpPr>
          <p:spPr>
            <a:xfrm>
              <a:off x="2575350" y="4069200"/>
              <a:ext cx="31700" cy="54225"/>
            </a:xfrm>
            <a:custGeom>
              <a:avLst/>
              <a:gdLst/>
              <a:ahLst/>
              <a:cxnLst/>
              <a:rect l="l" t="t" r="r" b="b"/>
              <a:pathLst>
                <a:path w="1268" h="2169" extrusionOk="0">
                  <a:moveTo>
                    <a:pt x="0" y="0"/>
                  </a:moveTo>
                  <a:cubicBezTo>
                    <a:pt x="0" y="434"/>
                    <a:pt x="34" y="967"/>
                    <a:pt x="200" y="1368"/>
                  </a:cubicBezTo>
                  <a:cubicBezTo>
                    <a:pt x="401" y="1801"/>
                    <a:pt x="801" y="2168"/>
                    <a:pt x="1268" y="2168"/>
                  </a:cubicBezTo>
                  <a:cubicBezTo>
                    <a:pt x="1034" y="1968"/>
                    <a:pt x="901" y="1701"/>
                    <a:pt x="834" y="1434"/>
                  </a:cubicBezTo>
                  <a:cubicBezTo>
                    <a:pt x="734" y="1168"/>
                    <a:pt x="667" y="867"/>
                    <a:pt x="567" y="600"/>
                  </a:cubicBezTo>
                  <a:cubicBezTo>
                    <a:pt x="434" y="334"/>
                    <a:pt x="267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3246;p98">
              <a:extLst>
                <a:ext uri="{FF2B5EF4-FFF2-40B4-BE49-F238E27FC236}">
                  <a16:creationId xmlns:a16="http://schemas.microsoft.com/office/drawing/2014/main" id="{2F802A21-31BE-42D9-386A-170FC7B15ACB}"/>
                </a:ext>
              </a:extLst>
            </p:cNvPr>
            <p:cNvSpPr/>
            <p:nvPr/>
          </p:nvSpPr>
          <p:spPr>
            <a:xfrm>
              <a:off x="2647050" y="4118400"/>
              <a:ext cx="40900" cy="26800"/>
            </a:xfrm>
            <a:custGeom>
              <a:avLst/>
              <a:gdLst/>
              <a:ahLst/>
              <a:cxnLst/>
              <a:rect l="l" t="t" r="r" b="b"/>
              <a:pathLst>
                <a:path w="1636" h="1072" extrusionOk="0">
                  <a:moveTo>
                    <a:pt x="1635" y="0"/>
                  </a:moveTo>
                  <a:cubicBezTo>
                    <a:pt x="935" y="0"/>
                    <a:pt x="268" y="434"/>
                    <a:pt x="1" y="1068"/>
                  </a:cubicBezTo>
                  <a:cubicBezTo>
                    <a:pt x="30" y="1070"/>
                    <a:pt x="59" y="1072"/>
                    <a:pt x="90" y="1072"/>
                  </a:cubicBezTo>
                  <a:cubicBezTo>
                    <a:pt x="408" y="1072"/>
                    <a:pt x="791" y="917"/>
                    <a:pt x="1035" y="734"/>
                  </a:cubicBezTo>
                  <a:cubicBezTo>
                    <a:pt x="1302" y="567"/>
                    <a:pt x="1535" y="300"/>
                    <a:pt x="16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3247;p98">
              <a:extLst>
                <a:ext uri="{FF2B5EF4-FFF2-40B4-BE49-F238E27FC236}">
                  <a16:creationId xmlns:a16="http://schemas.microsoft.com/office/drawing/2014/main" id="{9FA4A7EF-2700-F4AD-D5D8-66B69C7DF4EF}"/>
                </a:ext>
              </a:extLst>
            </p:cNvPr>
            <p:cNvSpPr/>
            <p:nvPr/>
          </p:nvSpPr>
          <p:spPr>
            <a:xfrm>
              <a:off x="2504450" y="4110875"/>
              <a:ext cx="30900" cy="28300"/>
            </a:xfrm>
            <a:custGeom>
              <a:avLst/>
              <a:gdLst/>
              <a:ahLst/>
              <a:cxnLst/>
              <a:rect l="l" t="t" r="r" b="b"/>
              <a:pathLst>
                <a:path w="1236" h="1132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301"/>
                    <a:pt x="68" y="701"/>
                    <a:pt x="268" y="935"/>
                  </a:cubicBezTo>
                  <a:cubicBezTo>
                    <a:pt x="409" y="1076"/>
                    <a:pt x="635" y="1132"/>
                    <a:pt x="851" y="1132"/>
                  </a:cubicBezTo>
                  <a:cubicBezTo>
                    <a:pt x="993" y="1132"/>
                    <a:pt x="1130" y="1108"/>
                    <a:pt x="1235" y="1068"/>
                  </a:cubicBezTo>
                  <a:cubicBezTo>
                    <a:pt x="1168" y="835"/>
                    <a:pt x="935" y="668"/>
                    <a:pt x="701" y="535"/>
                  </a:cubicBezTo>
                  <a:cubicBezTo>
                    <a:pt x="468" y="401"/>
                    <a:pt x="234" y="268"/>
                    <a:pt x="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3248;p98">
              <a:extLst>
                <a:ext uri="{FF2B5EF4-FFF2-40B4-BE49-F238E27FC236}">
                  <a16:creationId xmlns:a16="http://schemas.microsoft.com/office/drawing/2014/main" id="{C8517B49-9D5E-523D-A2B9-49FBD211A9D8}"/>
                </a:ext>
              </a:extLst>
            </p:cNvPr>
            <p:cNvSpPr/>
            <p:nvPr/>
          </p:nvSpPr>
          <p:spPr>
            <a:xfrm>
              <a:off x="2400225" y="3074300"/>
              <a:ext cx="291050" cy="375300"/>
            </a:xfrm>
            <a:custGeom>
              <a:avLst/>
              <a:gdLst/>
              <a:ahLst/>
              <a:cxnLst/>
              <a:rect l="l" t="t" r="r" b="b"/>
              <a:pathLst>
                <a:path w="11642" h="15012" extrusionOk="0">
                  <a:moveTo>
                    <a:pt x="3736" y="1"/>
                  </a:moveTo>
                  <a:cubicBezTo>
                    <a:pt x="1668" y="1"/>
                    <a:pt x="0" y="1669"/>
                    <a:pt x="0" y="3737"/>
                  </a:cubicBezTo>
                  <a:cubicBezTo>
                    <a:pt x="0" y="5805"/>
                    <a:pt x="1668" y="7473"/>
                    <a:pt x="3736" y="7473"/>
                  </a:cubicBezTo>
                  <a:lnTo>
                    <a:pt x="3870" y="7473"/>
                  </a:lnTo>
                  <a:cubicBezTo>
                    <a:pt x="3770" y="7740"/>
                    <a:pt x="3736" y="8040"/>
                    <a:pt x="3736" y="8340"/>
                  </a:cubicBezTo>
                  <a:cubicBezTo>
                    <a:pt x="3736" y="9908"/>
                    <a:pt x="5004" y="11176"/>
                    <a:pt x="6572" y="11176"/>
                  </a:cubicBezTo>
                  <a:cubicBezTo>
                    <a:pt x="6872" y="11176"/>
                    <a:pt x="7205" y="11109"/>
                    <a:pt x="7472" y="11009"/>
                  </a:cubicBezTo>
                  <a:cubicBezTo>
                    <a:pt x="7472" y="11075"/>
                    <a:pt x="7472" y="11142"/>
                    <a:pt x="7472" y="11209"/>
                  </a:cubicBezTo>
                  <a:cubicBezTo>
                    <a:pt x="7472" y="11743"/>
                    <a:pt x="7672" y="12243"/>
                    <a:pt x="8039" y="12610"/>
                  </a:cubicBezTo>
                  <a:cubicBezTo>
                    <a:pt x="7439" y="12677"/>
                    <a:pt x="6972" y="13210"/>
                    <a:pt x="6972" y="13811"/>
                  </a:cubicBezTo>
                  <a:cubicBezTo>
                    <a:pt x="6972" y="14478"/>
                    <a:pt x="7506" y="15012"/>
                    <a:pt x="8173" y="15012"/>
                  </a:cubicBezTo>
                  <a:cubicBezTo>
                    <a:pt x="8840" y="15012"/>
                    <a:pt x="9374" y="14478"/>
                    <a:pt x="9374" y="13811"/>
                  </a:cubicBezTo>
                  <a:cubicBezTo>
                    <a:pt x="9374" y="13611"/>
                    <a:pt x="9340" y="13410"/>
                    <a:pt x="9240" y="13244"/>
                  </a:cubicBezTo>
                  <a:lnTo>
                    <a:pt x="9240" y="13244"/>
                  </a:lnTo>
                  <a:cubicBezTo>
                    <a:pt x="9340" y="13277"/>
                    <a:pt x="9440" y="13277"/>
                    <a:pt x="9540" y="13277"/>
                  </a:cubicBezTo>
                  <a:cubicBezTo>
                    <a:pt x="10708" y="13277"/>
                    <a:pt x="11642" y="12343"/>
                    <a:pt x="11642" y="11209"/>
                  </a:cubicBezTo>
                  <a:cubicBezTo>
                    <a:pt x="11642" y="10041"/>
                    <a:pt x="10708" y="9107"/>
                    <a:pt x="9540" y="9107"/>
                  </a:cubicBezTo>
                  <a:cubicBezTo>
                    <a:pt x="9440" y="9107"/>
                    <a:pt x="9374" y="9141"/>
                    <a:pt x="9274" y="9141"/>
                  </a:cubicBezTo>
                  <a:cubicBezTo>
                    <a:pt x="9340" y="8874"/>
                    <a:pt x="9374" y="8607"/>
                    <a:pt x="9374" y="8340"/>
                  </a:cubicBezTo>
                  <a:cubicBezTo>
                    <a:pt x="9374" y="7940"/>
                    <a:pt x="9307" y="7573"/>
                    <a:pt x="9173" y="7239"/>
                  </a:cubicBezTo>
                  <a:cubicBezTo>
                    <a:pt x="10374" y="7039"/>
                    <a:pt x="11275" y="6005"/>
                    <a:pt x="11275" y="4738"/>
                  </a:cubicBezTo>
                  <a:cubicBezTo>
                    <a:pt x="11275" y="3303"/>
                    <a:pt x="10141" y="2169"/>
                    <a:pt x="8740" y="2169"/>
                  </a:cubicBezTo>
                  <a:cubicBezTo>
                    <a:pt x="8206" y="2169"/>
                    <a:pt x="7706" y="2336"/>
                    <a:pt x="7305" y="2603"/>
                  </a:cubicBezTo>
                  <a:cubicBezTo>
                    <a:pt x="6805" y="1068"/>
                    <a:pt x="5404" y="1"/>
                    <a:pt x="3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3249;p98">
              <a:extLst>
                <a:ext uri="{FF2B5EF4-FFF2-40B4-BE49-F238E27FC236}">
                  <a16:creationId xmlns:a16="http://schemas.microsoft.com/office/drawing/2014/main" id="{91921B2C-3166-95F5-5A34-1E581D7A1B9F}"/>
                </a:ext>
              </a:extLst>
            </p:cNvPr>
            <p:cNvSpPr/>
            <p:nvPr/>
          </p:nvSpPr>
          <p:spPr>
            <a:xfrm>
              <a:off x="2582850" y="2941725"/>
              <a:ext cx="118450" cy="118425"/>
            </a:xfrm>
            <a:custGeom>
              <a:avLst/>
              <a:gdLst/>
              <a:ahLst/>
              <a:cxnLst/>
              <a:rect l="l" t="t" r="r" b="b"/>
              <a:pathLst>
                <a:path w="4738" h="4737" extrusionOk="0">
                  <a:moveTo>
                    <a:pt x="2369" y="0"/>
                  </a:moveTo>
                  <a:cubicBezTo>
                    <a:pt x="1068" y="0"/>
                    <a:pt x="0" y="1068"/>
                    <a:pt x="0" y="2368"/>
                  </a:cubicBezTo>
                  <a:cubicBezTo>
                    <a:pt x="0" y="3669"/>
                    <a:pt x="1068" y="4737"/>
                    <a:pt x="2369" y="4737"/>
                  </a:cubicBezTo>
                  <a:cubicBezTo>
                    <a:pt x="3670" y="4737"/>
                    <a:pt x="4737" y="3669"/>
                    <a:pt x="4737" y="2368"/>
                  </a:cubicBezTo>
                  <a:cubicBezTo>
                    <a:pt x="4737" y="1068"/>
                    <a:pt x="3670" y="0"/>
                    <a:pt x="2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3250;p98">
              <a:extLst>
                <a:ext uri="{FF2B5EF4-FFF2-40B4-BE49-F238E27FC236}">
                  <a16:creationId xmlns:a16="http://schemas.microsoft.com/office/drawing/2014/main" id="{DA51980C-599D-C05A-CB4E-F98BBC6D6CF6}"/>
                </a:ext>
              </a:extLst>
            </p:cNvPr>
            <p:cNvSpPr/>
            <p:nvPr/>
          </p:nvSpPr>
          <p:spPr>
            <a:xfrm>
              <a:off x="2356025" y="3000925"/>
              <a:ext cx="59225" cy="59225"/>
            </a:xfrm>
            <a:custGeom>
              <a:avLst/>
              <a:gdLst/>
              <a:ahLst/>
              <a:cxnLst/>
              <a:rect l="l" t="t" r="r" b="b"/>
              <a:pathLst>
                <a:path w="2369" h="2369" extrusionOk="0">
                  <a:moveTo>
                    <a:pt x="1168" y="0"/>
                  </a:moveTo>
                  <a:cubicBezTo>
                    <a:pt x="534" y="0"/>
                    <a:pt x="0" y="534"/>
                    <a:pt x="0" y="1168"/>
                  </a:cubicBezTo>
                  <a:cubicBezTo>
                    <a:pt x="0" y="1835"/>
                    <a:pt x="534" y="2369"/>
                    <a:pt x="1168" y="2369"/>
                  </a:cubicBezTo>
                  <a:cubicBezTo>
                    <a:pt x="1835" y="2369"/>
                    <a:pt x="2369" y="1835"/>
                    <a:pt x="2369" y="1168"/>
                  </a:cubicBezTo>
                  <a:cubicBezTo>
                    <a:pt x="2369" y="534"/>
                    <a:pt x="1835" y="0"/>
                    <a:pt x="1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3251;p98">
              <a:extLst>
                <a:ext uri="{FF2B5EF4-FFF2-40B4-BE49-F238E27FC236}">
                  <a16:creationId xmlns:a16="http://schemas.microsoft.com/office/drawing/2014/main" id="{3F77C86C-2B80-9E87-9B9C-47BBB742A029}"/>
                </a:ext>
              </a:extLst>
            </p:cNvPr>
            <p:cNvSpPr/>
            <p:nvPr/>
          </p:nvSpPr>
          <p:spPr>
            <a:xfrm>
              <a:off x="2708775" y="3087650"/>
              <a:ext cx="403650" cy="570425"/>
            </a:xfrm>
            <a:custGeom>
              <a:avLst/>
              <a:gdLst/>
              <a:ahLst/>
              <a:cxnLst/>
              <a:rect l="l" t="t" r="r" b="b"/>
              <a:pathLst>
                <a:path w="16146" h="22817" extrusionOk="0">
                  <a:moveTo>
                    <a:pt x="6138" y="1"/>
                  </a:moveTo>
                  <a:lnTo>
                    <a:pt x="6138" y="5071"/>
                  </a:lnTo>
                  <a:cubicBezTo>
                    <a:pt x="6138" y="6605"/>
                    <a:pt x="5805" y="8140"/>
                    <a:pt x="5171" y="9541"/>
                  </a:cubicBezTo>
                  <a:lnTo>
                    <a:pt x="768" y="19281"/>
                  </a:lnTo>
                  <a:cubicBezTo>
                    <a:pt x="0" y="20916"/>
                    <a:pt x="1201" y="22817"/>
                    <a:pt x="3036" y="22817"/>
                  </a:cubicBezTo>
                  <a:lnTo>
                    <a:pt x="13143" y="22817"/>
                  </a:lnTo>
                  <a:cubicBezTo>
                    <a:pt x="14944" y="22817"/>
                    <a:pt x="16145" y="20916"/>
                    <a:pt x="15411" y="19281"/>
                  </a:cubicBezTo>
                  <a:lnTo>
                    <a:pt x="11008" y="9541"/>
                  </a:lnTo>
                  <a:cubicBezTo>
                    <a:pt x="10341" y="8140"/>
                    <a:pt x="10041" y="6605"/>
                    <a:pt x="10041" y="5071"/>
                  </a:cubicBezTo>
                  <a:lnTo>
                    <a:pt x="10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3252;p98">
              <a:extLst>
                <a:ext uri="{FF2B5EF4-FFF2-40B4-BE49-F238E27FC236}">
                  <a16:creationId xmlns:a16="http://schemas.microsoft.com/office/drawing/2014/main" id="{B822AC5C-B0B8-ECA3-80D8-906979D1B983}"/>
                </a:ext>
              </a:extLst>
            </p:cNvPr>
            <p:cNvSpPr/>
            <p:nvPr/>
          </p:nvSpPr>
          <p:spPr>
            <a:xfrm>
              <a:off x="2848875" y="3060125"/>
              <a:ext cx="123450" cy="27550"/>
            </a:xfrm>
            <a:custGeom>
              <a:avLst/>
              <a:gdLst/>
              <a:ahLst/>
              <a:cxnLst/>
              <a:rect l="l" t="t" r="r" b="b"/>
              <a:pathLst>
                <a:path w="4938" h="1102" extrusionOk="0">
                  <a:moveTo>
                    <a:pt x="567" y="1"/>
                  </a:moveTo>
                  <a:cubicBezTo>
                    <a:pt x="234" y="1"/>
                    <a:pt x="0" y="234"/>
                    <a:pt x="0" y="568"/>
                  </a:cubicBezTo>
                  <a:cubicBezTo>
                    <a:pt x="0" y="868"/>
                    <a:pt x="234" y="1102"/>
                    <a:pt x="567" y="1102"/>
                  </a:cubicBezTo>
                  <a:lnTo>
                    <a:pt x="4404" y="1102"/>
                  </a:lnTo>
                  <a:cubicBezTo>
                    <a:pt x="4704" y="1102"/>
                    <a:pt x="4937" y="868"/>
                    <a:pt x="4937" y="568"/>
                  </a:cubicBezTo>
                  <a:cubicBezTo>
                    <a:pt x="4937" y="234"/>
                    <a:pt x="4704" y="1"/>
                    <a:pt x="4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3253;p98">
              <a:extLst>
                <a:ext uri="{FF2B5EF4-FFF2-40B4-BE49-F238E27FC236}">
                  <a16:creationId xmlns:a16="http://schemas.microsoft.com/office/drawing/2014/main" id="{968BB50D-F4DA-F60A-28C8-5EF7276048AD}"/>
                </a:ext>
              </a:extLst>
            </p:cNvPr>
            <p:cNvSpPr/>
            <p:nvPr/>
          </p:nvSpPr>
          <p:spPr>
            <a:xfrm>
              <a:off x="2810500" y="3433550"/>
              <a:ext cx="133475" cy="27725"/>
            </a:xfrm>
            <a:custGeom>
              <a:avLst/>
              <a:gdLst/>
              <a:ahLst/>
              <a:cxnLst/>
              <a:rect l="l" t="t" r="r" b="b"/>
              <a:pathLst>
                <a:path w="5339" h="1109" extrusionOk="0">
                  <a:moveTo>
                    <a:pt x="2156" y="1"/>
                  </a:moveTo>
                  <a:cubicBezTo>
                    <a:pt x="1414" y="1"/>
                    <a:pt x="663" y="92"/>
                    <a:pt x="1" y="341"/>
                  </a:cubicBezTo>
                  <a:cubicBezTo>
                    <a:pt x="833" y="840"/>
                    <a:pt x="1779" y="1109"/>
                    <a:pt x="2745" y="1109"/>
                  </a:cubicBezTo>
                  <a:cubicBezTo>
                    <a:pt x="2942" y="1109"/>
                    <a:pt x="3139" y="1098"/>
                    <a:pt x="3337" y="1075"/>
                  </a:cubicBezTo>
                  <a:cubicBezTo>
                    <a:pt x="4037" y="975"/>
                    <a:pt x="4704" y="742"/>
                    <a:pt x="5338" y="441"/>
                  </a:cubicBezTo>
                  <a:cubicBezTo>
                    <a:pt x="4608" y="254"/>
                    <a:pt x="3395" y="1"/>
                    <a:pt x="2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3254;p98">
              <a:extLst>
                <a:ext uri="{FF2B5EF4-FFF2-40B4-BE49-F238E27FC236}">
                  <a16:creationId xmlns:a16="http://schemas.microsoft.com/office/drawing/2014/main" id="{C3E1E1EF-C975-B327-9D5A-B31B399725A8}"/>
                </a:ext>
              </a:extLst>
            </p:cNvPr>
            <p:cNvSpPr/>
            <p:nvPr/>
          </p:nvSpPr>
          <p:spPr>
            <a:xfrm>
              <a:off x="2742975" y="3419550"/>
              <a:ext cx="336075" cy="215175"/>
            </a:xfrm>
            <a:custGeom>
              <a:avLst/>
              <a:gdLst/>
              <a:ahLst/>
              <a:cxnLst/>
              <a:rect l="l" t="t" r="r" b="b"/>
              <a:pathLst>
                <a:path w="13443" h="8607" extrusionOk="0">
                  <a:moveTo>
                    <a:pt x="10307" y="1"/>
                  </a:moveTo>
                  <a:cubicBezTo>
                    <a:pt x="10074" y="101"/>
                    <a:pt x="9807" y="201"/>
                    <a:pt x="9574" y="301"/>
                  </a:cubicBezTo>
                  <a:cubicBezTo>
                    <a:pt x="9073" y="534"/>
                    <a:pt x="8573" y="801"/>
                    <a:pt x="8039" y="1001"/>
                  </a:cubicBezTo>
                  <a:cubicBezTo>
                    <a:pt x="7405" y="1302"/>
                    <a:pt x="6738" y="1535"/>
                    <a:pt x="6038" y="1635"/>
                  </a:cubicBezTo>
                  <a:cubicBezTo>
                    <a:pt x="5840" y="1658"/>
                    <a:pt x="5643" y="1669"/>
                    <a:pt x="5446" y="1669"/>
                  </a:cubicBezTo>
                  <a:cubicBezTo>
                    <a:pt x="4480" y="1669"/>
                    <a:pt x="3534" y="1400"/>
                    <a:pt x="2702" y="901"/>
                  </a:cubicBezTo>
                  <a:lnTo>
                    <a:pt x="234" y="6372"/>
                  </a:lnTo>
                  <a:cubicBezTo>
                    <a:pt x="0" y="6872"/>
                    <a:pt x="33" y="7439"/>
                    <a:pt x="334" y="7873"/>
                  </a:cubicBezTo>
                  <a:cubicBezTo>
                    <a:pt x="634" y="8340"/>
                    <a:pt x="1101" y="8607"/>
                    <a:pt x="1668" y="8607"/>
                  </a:cubicBezTo>
                  <a:lnTo>
                    <a:pt x="11775" y="8607"/>
                  </a:lnTo>
                  <a:cubicBezTo>
                    <a:pt x="12309" y="8607"/>
                    <a:pt x="12809" y="8340"/>
                    <a:pt x="13109" y="7873"/>
                  </a:cubicBezTo>
                  <a:cubicBezTo>
                    <a:pt x="13376" y="7439"/>
                    <a:pt x="13443" y="6872"/>
                    <a:pt x="13209" y="6372"/>
                  </a:cubicBezTo>
                  <a:lnTo>
                    <a:pt x="103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3255;p98">
              <a:extLst>
                <a:ext uri="{FF2B5EF4-FFF2-40B4-BE49-F238E27FC236}">
                  <a16:creationId xmlns:a16="http://schemas.microsoft.com/office/drawing/2014/main" id="{88467909-B2A2-5C91-CDFC-035C46B926A3}"/>
                </a:ext>
              </a:extLst>
            </p:cNvPr>
            <p:cNvSpPr/>
            <p:nvPr/>
          </p:nvSpPr>
          <p:spPr>
            <a:xfrm>
              <a:off x="2841375" y="3491275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34" y="0"/>
                  </a:moveTo>
                  <a:cubicBezTo>
                    <a:pt x="200" y="0"/>
                    <a:pt x="0" y="201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cubicBezTo>
                    <a:pt x="701" y="901"/>
                    <a:pt x="901" y="701"/>
                    <a:pt x="901" y="467"/>
                  </a:cubicBezTo>
                  <a:cubicBezTo>
                    <a:pt x="901" y="201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3256;p98">
              <a:extLst>
                <a:ext uri="{FF2B5EF4-FFF2-40B4-BE49-F238E27FC236}">
                  <a16:creationId xmlns:a16="http://schemas.microsoft.com/office/drawing/2014/main" id="{570F043C-C143-61E0-4D0F-182B5CA5E120}"/>
                </a:ext>
              </a:extLst>
            </p:cNvPr>
            <p:cNvSpPr/>
            <p:nvPr/>
          </p:nvSpPr>
          <p:spPr>
            <a:xfrm>
              <a:off x="2895575" y="352712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01" y="1"/>
                    <a:pt x="0" y="234"/>
                    <a:pt x="0" y="501"/>
                  </a:cubicBezTo>
                  <a:cubicBezTo>
                    <a:pt x="0" y="768"/>
                    <a:pt x="201" y="1002"/>
                    <a:pt x="501" y="1002"/>
                  </a:cubicBezTo>
                  <a:cubicBezTo>
                    <a:pt x="768" y="1002"/>
                    <a:pt x="1001" y="768"/>
                    <a:pt x="1001" y="501"/>
                  </a:cubicBezTo>
                  <a:cubicBezTo>
                    <a:pt x="1001" y="234"/>
                    <a:pt x="768" y="1"/>
                    <a:pt x="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3257;p98">
              <a:extLst>
                <a:ext uri="{FF2B5EF4-FFF2-40B4-BE49-F238E27FC236}">
                  <a16:creationId xmlns:a16="http://schemas.microsoft.com/office/drawing/2014/main" id="{DCCE8B88-8C79-155D-BEBC-176E717FD5CB}"/>
                </a:ext>
              </a:extLst>
            </p:cNvPr>
            <p:cNvSpPr/>
            <p:nvPr/>
          </p:nvSpPr>
          <p:spPr>
            <a:xfrm>
              <a:off x="2920600" y="3487100"/>
              <a:ext cx="15025" cy="15875"/>
            </a:xfrm>
            <a:custGeom>
              <a:avLst/>
              <a:gdLst/>
              <a:ahLst/>
              <a:cxnLst/>
              <a:rect l="l" t="t" r="r" b="b"/>
              <a:pathLst>
                <a:path w="601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34"/>
                    <a:pt x="300" y="634"/>
                  </a:cubicBezTo>
                  <a:cubicBezTo>
                    <a:pt x="467" y="634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3258;p98">
              <a:extLst>
                <a:ext uri="{FF2B5EF4-FFF2-40B4-BE49-F238E27FC236}">
                  <a16:creationId xmlns:a16="http://schemas.microsoft.com/office/drawing/2014/main" id="{51335FFE-0614-E584-FCC5-43B36621F260}"/>
                </a:ext>
              </a:extLst>
            </p:cNvPr>
            <p:cNvSpPr/>
            <p:nvPr/>
          </p:nvSpPr>
          <p:spPr>
            <a:xfrm>
              <a:off x="2963125" y="3507950"/>
              <a:ext cx="27550" cy="27550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534" y="1"/>
                  </a:moveTo>
                  <a:cubicBezTo>
                    <a:pt x="234" y="1"/>
                    <a:pt x="0" y="234"/>
                    <a:pt x="0" y="568"/>
                  </a:cubicBezTo>
                  <a:cubicBezTo>
                    <a:pt x="0" y="868"/>
                    <a:pt x="234" y="1101"/>
                    <a:pt x="534" y="1101"/>
                  </a:cubicBezTo>
                  <a:cubicBezTo>
                    <a:pt x="868" y="1101"/>
                    <a:pt x="1101" y="868"/>
                    <a:pt x="1101" y="568"/>
                  </a:cubicBezTo>
                  <a:cubicBezTo>
                    <a:pt x="1101" y="234"/>
                    <a:pt x="868" y="1"/>
                    <a:pt x="5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3259;p98">
              <a:extLst>
                <a:ext uri="{FF2B5EF4-FFF2-40B4-BE49-F238E27FC236}">
                  <a16:creationId xmlns:a16="http://schemas.microsoft.com/office/drawing/2014/main" id="{89DABB27-7916-A00D-EC10-D619CCFC3B82}"/>
                </a:ext>
              </a:extLst>
            </p:cNvPr>
            <p:cNvSpPr/>
            <p:nvPr/>
          </p:nvSpPr>
          <p:spPr>
            <a:xfrm>
              <a:off x="2841375" y="355382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4" y="0"/>
                    <a:pt x="0" y="234"/>
                    <a:pt x="0" y="534"/>
                  </a:cubicBezTo>
                  <a:cubicBezTo>
                    <a:pt x="0" y="834"/>
                    <a:pt x="234" y="1068"/>
                    <a:pt x="534" y="1068"/>
                  </a:cubicBezTo>
                  <a:cubicBezTo>
                    <a:pt x="801" y="1068"/>
                    <a:pt x="1068" y="834"/>
                    <a:pt x="1068" y="534"/>
                  </a:cubicBezTo>
                  <a:cubicBezTo>
                    <a:pt x="1068" y="234"/>
                    <a:pt x="801" y="0"/>
                    <a:pt x="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3260;p98">
              <a:extLst>
                <a:ext uri="{FF2B5EF4-FFF2-40B4-BE49-F238E27FC236}">
                  <a16:creationId xmlns:a16="http://schemas.microsoft.com/office/drawing/2014/main" id="{36DD43C9-5568-1569-0301-FE44A968F2EB}"/>
                </a:ext>
              </a:extLst>
            </p:cNvPr>
            <p:cNvSpPr/>
            <p:nvPr/>
          </p:nvSpPr>
          <p:spPr>
            <a:xfrm>
              <a:off x="2915575" y="3580500"/>
              <a:ext cx="23375" cy="22550"/>
            </a:xfrm>
            <a:custGeom>
              <a:avLst/>
              <a:gdLst/>
              <a:ahLst/>
              <a:cxnLst/>
              <a:rect l="l" t="t" r="r" b="b"/>
              <a:pathLst>
                <a:path w="935" h="902" extrusionOk="0">
                  <a:moveTo>
                    <a:pt x="468" y="1"/>
                  </a:moveTo>
                  <a:cubicBezTo>
                    <a:pt x="201" y="1"/>
                    <a:pt x="1" y="201"/>
                    <a:pt x="1" y="468"/>
                  </a:cubicBezTo>
                  <a:cubicBezTo>
                    <a:pt x="1" y="701"/>
                    <a:pt x="201" y="901"/>
                    <a:pt x="468" y="901"/>
                  </a:cubicBezTo>
                  <a:cubicBezTo>
                    <a:pt x="735" y="901"/>
                    <a:pt x="935" y="701"/>
                    <a:pt x="935" y="468"/>
                  </a:cubicBezTo>
                  <a:cubicBezTo>
                    <a:pt x="935" y="201"/>
                    <a:pt x="735" y="1"/>
                    <a:pt x="4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3261;p98">
              <a:extLst>
                <a:ext uri="{FF2B5EF4-FFF2-40B4-BE49-F238E27FC236}">
                  <a16:creationId xmlns:a16="http://schemas.microsoft.com/office/drawing/2014/main" id="{C5BAC734-878B-EEAD-C29E-D580E4A89033}"/>
                </a:ext>
              </a:extLst>
            </p:cNvPr>
            <p:cNvSpPr/>
            <p:nvPr/>
          </p:nvSpPr>
          <p:spPr>
            <a:xfrm>
              <a:off x="2822175" y="3135175"/>
              <a:ext cx="478700" cy="20050"/>
            </a:xfrm>
            <a:custGeom>
              <a:avLst/>
              <a:gdLst/>
              <a:ahLst/>
              <a:cxnLst/>
              <a:rect l="l" t="t" r="r" b="b"/>
              <a:pathLst>
                <a:path w="19148" h="802" extrusionOk="0">
                  <a:moveTo>
                    <a:pt x="435" y="1"/>
                  </a:moveTo>
                  <a:cubicBezTo>
                    <a:pt x="234" y="1"/>
                    <a:pt x="34" y="168"/>
                    <a:pt x="1" y="368"/>
                  </a:cubicBezTo>
                  <a:cubicBezTo>
                    <a:pt x="1" y="601"/>
                    <a:pt x="168" y="802"/>
                    <a:pt x="401" y="802"/>
                  </a:cubicBezTo>
                  <a:lnTo>
                    <a:pt x="18714" y="802"/>
                  </a:lnTo>
                  <a:cubicBezTo>
                    <a:pt x="18914" y="802"/>
                    <a:pt x="19115" y="635"/>
                    <a:pt x="19115" y="435"/>
                  </a:cubicBezTo>
                  <a:cubicBezTo>
                    <a:pt x="19148" y="201"/>
                    <a:pt x="18981" y="1"/>
                    <a:pt x="18748" y="1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3262;p98">
              <a:extLst>
                <a:ext uri="{FF2B5EF4-FFF2-40B4-BE49-F238E27FC236}">
                  <a16:creationId xmlns:a16="http://schemas.microsoft.com/office/drawing/2014/main" id="{EF838A1A-A39A-6BB0-2486-DD4E16CE0F3B}"/>
                </a:ext>
              </a:extLst>
            </p:cNvPr>
            <p:cNvSpPr/>
            <p:nvPr/>
          </p:nvSpPr>
          <p:spPr>
            <a:xfrm>
              <a:off x="3174950" y="3109325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1401" y="1"/>
                  </a:moveTo>
                  <a:cubicBezTo>
                    <a:pt x="634" y="1"/>
                    <a:pt x="0" y="635"/>
                    <a:pt x="0" y="1435"/>
                  </a:cubicBezTo>
                  <a:cubicBezTo>
                    <a:pt x="0" y="2202"/>
                    <a:pt x="634" y="2836"/>
                    <a:pt x="1401" y="2836"/>
                  </a:cubicBezTo>
                  <a:cubicBezTo>
                    <a:pt x="2168" y="2836"/>
                    <a:pt x="2835" y="2202"/>
                    <a:pt x="2835" y="1435"/>
                  </a:cubicBezTo>
                  <a:cubicBezTo>
                    <a:pt x="2835" y="635"/>
                    <a:pt x="2168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3263;p98">
              <a:extLst>
                <a:ext uri="{FF2B5EF4-FFF2-40B4-BE49-F238E27FC236}">
                  <a16:creationId xmlns:a16="http://schemas.microsoft.com/office/drawing/2014/main" id="{A6ED5FC4-0B22-387D-0648-74D0AAEA7234}"/>
                </a:ext>
              </a:extLst>
            </p:cNvPr>
            <p:cNvSpPr/>
            <p:nvPr/>
          </p:nvSpPr>
          <p:spPr>
            <a:xfrm>
              <a:off x="3348400" y="3878225"/>
              <a:ext cx="76750" cy="409475"/>
            </a:xfrm>
            <a:custGeom>
              <a:avLst/>
              <a:gdLst/>
              <a:ahLst/>
              <a:cxnLst/>
              <a:rect l="l" t="t" r="r" b="b"/>
              <a:pathLst>
                <a:path w="3070" h="16379" extrusionOk="0">
                  <a:moveTo>
                    <a:pt x="1535" y="734"/>
                  </a:moveTo>
                  <a:cubicBezTo>
                    <a:pt x="2002" y="734"/>
                    <a:pt x="2335" y="1101"/>
                    <a:pt x="2335" y="1535"/>
                  </a:cubicBezTo>
                  <a:cubicBezTo>
                    <a:pt x="2335" y="2002"/>
                    <a:pt x="2002" y="2335"/>
                    <a:pt x="1535" y="2335"/>
                  </a:cubicBezTo>
                  <a:cubicBezTo>
                    <a:pt x="1101" y="2335"/>
                    <a:pt x="734" y="2002"/>
                    <a:pt x="734" y="1535"/>
                  </a:cubicBezTo>
                  <a:cubicBezTo>
                    <a:pt x="734" y="1101"/>
                    <a:pt x="1101" y="734"/>
                    <a:pt x="1535" y="734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01"/>
                    <a:pt x="0" y="1535"/>
                  </a:cubicBezTo>
                  <a:cubicBezTo>
                    <a:pt x="0" y="2269"/>
                    <a:pt x="501" y="2869"/>
                    <a:pt x="1168" y="3036"/>
                  </a:cubicBezTo>
                  <a:lnTo>
                    <a:pt x="1168" y="16012"/>
                  </a:lnTo>
                  <a:cubicBezTo>
                    <a:pt x="1168" y="16212"/>
                    <a:pt x="1335" y="16379"/>
                    <a:pt x="1535" y="16379"/>
                  </a:cubicBezTo>
                  <a:cubicBezTo>
                    <a:pt x="1735" y="16379"/>
                    <a:pt x="1902" y="16212"/>
                    <a:pt x="1902" y="16012"/>
                  </a:cubicBezTo>
                  <a:lnTo>
                    <a:pt x="1902" y="3036"/>
                  </a:lnTo>
                  <a:cubicBezTo>
                    <a:pt x="2569" y="2869"/>
                    <a:pt x="3069" y="2269"/>
                    <a:pt x="3069" y="1535"/>
                  </a:cubicBezTo>
                  <a:cubicBezTo>
                    <a:pt x="3069" y="701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3264;p98">
              <a:extLst>
                <a:ext uri="{FF2B5EF4-FFF2-40B4-BE49-F238E27FC236}">
                  <a16:creationId xmlns:a16="http://schemas.microsoft.com/office/drawing/2014/main" id="{7DC63879-CA21-0A9D-3213-1462C900E654}"/>
                </a:ext>
              </a:extLst>
            </p:cNvPr>
            <p:cNvSpPr/>
            <p:nvPr/>
          </p:nvSpPr>
          <p:spPr>
            <a:xfrm>
              <a:off x="2903900" y="3848200"/>
              <a:ext cx="145975" cy="379450"/>
            </a:xfrm>
            <a:custGeom>
              <a:avLst/>
              <a:gdLst/>
              <a:ahLst/>
              <a:cxnLst/>
              <a:rect l="l" t="t" r="r" b="b"/>
              <a:pathLst>
                <a:path w="5839" h="15178" extrusionOk="0">
                  <a:moveTo>
                    <a:pt x="1" y="0"/>
                  </a:moveTo>
                  <a:lnTo>
                    <a:pt x="435" y="1168"/>
                  </a:lnTo>
                  <a:cubicBezTo>
                    <a:pt x="535" y="1435"/>
                    <a:pt x="601" y="1735"/>
                    <a:pt x="601" y="2035"/>
                  </a:cubicBezTo>
                  <a:lnTo>
                    <a:pt x="601" y="12776"/>
                  </a:lnTo>
                  <a:cubicBezTo>
                    <a:pt x="601" y="14044"/>
                    <a:pt x="1602" y="15145"/>
                    <a:pt x="2870" y="15178"/>
                  </a:cubicBezTo>
                  <a:cubicBezTo>
                    <a:pt x="4171" y="15178"/>
                    <a:pt x="5238" y="14144"/>
                    <a:pt x="5238" y="12843"/>
                  </a:cubicBezTo>
                  <a:lnTo>
                    <a:pt x="5238" y="2035"/>
                  </a:lnTo>
                  <a:cubicBezTo>
                    <a:pt x="5238" y="1735"/>
                    <a:pt x="5305" y="1435"/>
                    <a:pt x="5405" y="1168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3265;p98">
              <a:extLst>
                <a:ext uri="{FF2B5EF4-FFF2-40B4-BE49-F238E27FC236}">
                  <a16:creationId xmlns:a16="http://schemas.microsoft.com/office/drawing/2014/main" id="{1F9427C0-3CB1-F7ED-DCF0-176A22F6AC05}"/>
                </a:ext>
              </a:extLst>
            </p:cNvPr>
            <p:cNvSpPr/>
            <p:nvPr/>
          </p:nvSpPr>
          <p:spPr>
            <a:xfrm>
              <a:off x="2941450" y="4021950"/>
              <a:ext cx="70900" cy="182350"/>
            </a:xfrm>
            <a:custGeom>
              <a:avLst/>
              <a:gdLst/>
              <a:ahLst/>
              <a:cxnLst/>
              <a:rect l="l" t="t" r="r" b="b"/>
              <a:pathLst>
                <a:path w="2836" h="7294" extrusionOk="0">
                  <a:moveTo>
                    <a:pt x="431" y="0"/>
                  </a:moveTo>
                  <a:cubicBezTo>
                    <a:pt x="285" y="0"/>
                    <a:pt x="137" y="16"/>
                    <a:pt x="0" y="55"/>
                  </a:cubicBezTo>
                  <a:lnTo>
                    <a:pt x="0" y="5893"/>
                  </a:lnTo>
                  <a:cubicBezTo>
                    <a:pt x="0" y="6660"/>
                    <a:pt x="634" y="7294"/>
                    <a:pt x="1434" y="7294"/>
                  </a:cubicBezTo>
                  <a:cubicBezTo>
                    <a:pt x="2202" y="7294"/>
                    <a:pt x="2835" y="6660"/>
                    <a:pt x="2835" y="5893"/>
                  </a:cubicBezTo>
                  <a:lnTo>
                    <a:pt x="2835" y="155"/>
                  </a:lnTo>
                  <a:cubicBezTo>
                    <a:pt x="2535" y="222"/>
                    <a:pt x="2268" y="222"/>
                    <a:pt x="2001" y="222"/>
                  </a:cubicBezTo>
                  <a:cubicBezTo>
                    <a:pt x="1568" y="189"/>
                    <a:pt x="1168" y="55"/>
                    <a:pt x="734" y="22"/>
                  </a:cubicBezTo>
                  <a:cubicBezTo>
                    <a:pt x="637" y="8"/>
                    <a:pt x="535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3266;p98">
              <a:extLst>
                <a:ext uri="{FF2B5EF4-FFF2-40B4-BE49-F238E27FC236}">
                  <a16:creationId xmlns:a16="http://schemas.microsoft.com/office/drawing/2014/main" id="{82D45C7F-0427-EBE9-27CC-CC87AC4716F7}"/>
                </a:ext>
              </a:extLst>
            </p:cNvPr>
            <p:cNvSpPr/>
            <p:nvPr/>
          </p:nvSpPr>
          <p:spPr>
            <a:xfrm>
              <a:off x="3071525" y="3848200"/>
              <a:ext cx="146800" cy="379450"/>
            </a:xfrm>
            <a:custGeom>
              <a:avLst/>
              <a:gdLst/>
              <a:ahLst/>
              <a:cxnLst/>
              <a:rect l="l" t="t" r="r" b="b"/>
              <a:pathLst>
                <a:path w="5872" h="15178" extrusionOk="0">
                  <a:moveTo>
                    <a:pt x="1" y="0"/>
                  </a:moveTo>
                  <a:lnTo>
                    <a:pt x="468" y="1168"/>
                  </a:lnTo>
                  <a:cubicBezTo>
                    <a:pt x="568" y="1435"/>
                    <a:pt x="635" y="1735"/>
                    <a:pt x="635" y="2035"/>
                  </a:cubicBezTo>
                  <a:lnTo>
                    <a:pt x="635" y="12776"/>
                  </a:lnTo>
                  <a:cubicBezTo>
                    <a:pt x="635" y="14044"/>
                    <a:pt x="1635" y="15145"/>
                    <a:pt x="2903" y="15178"/>
                  </a:cubicBezTo>
                  <a:cubicBezTo>
                    <a:pt x="4204" y="15178"/>
                    <a:pt x="5271" y="14144"/>
                    <a:pt x="5271" y="12843"/>
                  </a:cubicBezTo>
                  <a:lnTo>
                    <a:pt x="5271" y="2035"/>
                  </a:lnTo>
                  <a:cubicBezTo>
                    <a:pt x="5271" y="1735"/>
                    <a:pt x="5305" y="1435"/>
                    <a:pt x="5438" y="1168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3267;p98">
              <a:extLst>
                <a:ext uri="{FF2B5EF4-FFF2-40B4-BE49-F238E27FC236}">
                  <a16:creationId xmlns:a16="http://schemas.microsoft.com/office/drawing/2014/main" id="{76610046-E61D-9A6B-C4EE-199CA6CE1064}"/>
                </a:ext>
              </a:extLst>
            </p:cNvPr>
            <p:cNvSpPr/>
            <p:nvPr/>
          </p:nvSpPr>
          <p:spPr>
            <a:xfrm>
              <a:off x="3109900" y="4021950"/>
              <a:ext cx="70075" cy="182350"/>
            </a:xfrm>
            <a:custGeom>
              <a:avLst/>
              <a:gdLst/>
              <a:ahLst/>
              <a:cxnLst/>
              <a:rect l="l" t="t" r="r" b="b"/>
              <a:pathLst>
                <a:path w="2803" h="7294" extrusionOk="0">
                  <a:moveTo>
                    <a:pt x="431" y="0"/>
                  </a:moveTo>
                  <a:cubicBezTo>
                    <a:pt x="285" y="0"/>
                    <a:pt x="137" y="16"/>
                    <a:pt x="0" y="55"/>
                  </a:cubicBezTo>
                  <a:lnTo>
                    <a:pt x="0" y="5893"/>
                  </a:lnTo>
                  <a:cubicBezTo>
                    <a:pt x="0" y="6660"/>
                    <a:pt x="634" y="7294"/>
                    <a:pt x="1401" y="7294"/>
                  </a:cubicBezTo>
                  <a:cubicBezTo>
                    <a:pt x="2168" y="7294"/>
                    <a:pt x="2802" y="6660"/>
                    <a:pt x="2802" y="5893"/>
                  </a:cubicBezTo>
                  <a:lnTo>
                    <a:pt x="2802" y="155"/>
                  </a:lnTo>
                  <a:cubicBezTo>
                    <a:pt x="2535" y="222"/>
                    <a:pt x="2268" y="222"/>
                    <a:pt x="1968" y="222"/>
                  </a:cubicBezTo>
                  <a:cubicBezTo>
                    <a:pt x="1568" y="189"/>
                    <a:pt x="1134" y="55"/>
                    <a:pt x="734" y="22"/>
                  </a:cubicBezTo>
                  <a:cubicBezTo>
                    <a:pt x="637" y="8"/>
                    <a:pt x="535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3268;p98">
              <a:extLst>
                <a:ext uri="{FF2B5EF4-FFF2-40B4-BE49-F238E27FC236}">
                  <a16:creationId xmlns:a16="http://schemas.microsoft.com/office/drawing/2014/main" id="{1B9DDF40-008F-5EC3-5119-9D2875A63779}"/>
                </a:ext>
              </a:extLst>
            </p:cNvPr>
            <p:cNvSpPr/>
            <p:nvPr/>
          </p:nvSpPr>
          <p:spPr>
            <a:xfrm>
              <a:off x="3239975" y="3848200"/>
              <a:ext cx="146800" cy="379450"/>
            </a:xfrm>
            <a:custGeom>
              <a:avLst/>
              <a:gdLst/>
              <a:ahLst/>
              <a:cxnLst/>
              <a:rect l="l" t="t" r="r" b="b"/>
              <a:pathLst>
                <a:path w="5872" h="15178" extrusionOk="0">
                  <a:moveTo>
                    <a:pt x="1" y="0"/>
                  </a:moveTo>
                  <a:lnTo>
                    <a:pt x="468" y="1168"/>
                  </a:lnTo>
                  <a:cubicBezTo>
                    <a:pt x="568" y="1435"/>
                    <a:pt x="601" y="1735"/>
                    <a:pt x="601" y="2035"/>
                  </a:cubicBezTo>
                  <a:lnTo>
                    <a:pt x="601" y="12776"/>
                  </a:lnTo>
                  <a:cubicBezTo>
                    <a:pt x="601" y="14044"/>
                    <a:pt x="1602" y="15145"/>
                    <a:pt x="2903" y="15178"/>
                  </a:cubicBezTo>
                  <a:cubicBezTo>
                    <a:pt x="4204" y="15178"/>
                    <a:pt x="5271" y="14144"/>
                    <a:pt x="5271" y="12843"/>
                  </a:cubicBezTo>
                  <a:lnTo>
                    <a:pt x="5271" y="2035"/>
                  </a:lnTo>
                  <a:cubicBezTo>
                    <a:pt x="5271" y="1735"/>
                    <a:pt x="5305" y="1435"/>
                    <a:pt x="5405" y="1168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3269;p98">
              <a:extLst>
                <a:ext uri="{FF2B5EF4-FFF2-40B4-BE49-F238E27FC236}">
                  <a16:creationId xmlns:a16="http://schemas.microsoft.com/office/drawing/2014/main" id="{FB495F52-1CB7-B79F-D6E7-FB0DF3A31AFC}"/>
                </a:ext>
              </a:extLst>
            </p:cNvPr>
            <p:cNvSpPr/>
            <p:nvPr/>
          </p:nvSpPr>
          <p:spPr>
            <a:xfrm>
              <a:off x="3278350" y="4021950"/>
              <a:ext cx="70075" cy="182350"/>
            </a:xfrm>
            <a:custGeom>
              <a:avLst/>
              <a:gdLst/>
              <a:ahLst/>
              <a:cxnLst/>
              <a:rect l="l" t="t" r="r" b="b"/>
              <a:pathLst>
                <a:path w="2803" h="7294" extrusionOk="0">
                  <a:moveTo>
                    <a:pt x="411" y="0"/>
                  </a:moveTo>
                  <a:cubicBezTo>
                    <a:pt x="274" y="0"/>
                    <a:pt x="137" y="16"/>
                    <a:pt x="0" y="55"/>
                  </a:cubicBezTo>
                  <a:lnTo>
                    <a:pt x="0" y="5893"/>
                  </a:lnTo>
                  <a:cubicBezTo>
                    <a:pt x="0" y="6660"/>
                    <a:pt x="634" y="7294"/>
                    <a:pt x="1401" y="7294"/>
                  </a:cubicBezTo>
                  <a:cubicBezTo>
                    <a:pt x="2169" y="7294"/>
                    <a:pt x="2802" y="6660"/>
                    <a:pt x="2802" y="5893"/>
                  </a:cubicBezTo>
                  <a:lnTo>
                    <a:pt x="2802" y="155"/>
                  </a:lnTo>
                  <a:cubicBezTo>
                    <a:pt x="2535" y="222"/>
                    <a:pt x="2235" y="222"/>
                    <a:pt x="1968" y="222"/>
                  </a:cubicBezTo>
                  <a:cubicBezTo>
                    <a:pt x="1535" y="189"/>
                    <a:pt x="1134" y="55"/>
                    <a:pt x="701" y="22"/>
                  </a:cubicBezTo>
                  <a:cubicBezTo>
                    <a:pt x="604" y="8"/>
                    <a:pt x="507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3270;p98">
              <a:extLst>
                <a:ext uri="{FF2B5EF4-FFF2-40B4-BE49-F238E27FC236}">
                  <a16:creationId xmlns:a16="http://schemas.microsoft.com/office/drawing/2014/main" id="{A665046C-77E2-579C-5BA6-F8A0FFDDF800}"/>
                </a:ext>
              </a:extLst>
            </p:cNvPr>
            <p:cNvSpPr/>
            <p:nvPr/>
          </p:nvSpPr>
          <p:spPr>
            <a:xfrm>
              <a:off x="2805500" y="3878225"/>
              <a:ext cx="649675" cy="409475"/>
            </a:xfrm>
            <a:custGeom>
              <a:avLst/>
              <a:gdLst/>
              <a:ahLst/>
              <a:cxnLst/>
              <a:rect l="l" t="t" r="r" b="b"/>
              <a:pathLst>
                <a:path w="25987" h="16379" extrusionOk="0">
                  <a:moveTo>
                    <a:pt x="3136" y="734"/>
                  </a:moveTo>
                  <a:cubicBezTo>
                    <a:pt x="3570" y="734"/>
                    <a:pt x="3937" y="1101"/>
                    <a:pt x="3937" y="1535"/>
                  </a:cubicBezTo>
                  <a:cubicBezTo>
                    <a:pt x="3937" y="2002"/>
                    <a:pt x="3570" y="2335"/>
                    <a:pt x="3136" y="2335"/>
                  </a:cubicBezTo>
                  <a:cubicBezTo>
                    <a:pt x="2669" y="2335"/>
                    <a:pt x="2336" y="2002"/>
                    <a:pt x="2336" y="1535"/>
                  </a:cubicBezTo>
                  <a:cubicBezTo>
                    <a:pt x="2336" y="1101"/>
                    <a:pt x="2669" y="734"/>
                    <a:pt x="3136" y="734"/>
                  </a:cubicBezTo>
                  <a:close/>
                  <a:moveTo>
                    <a:pt x="3136" y="0"/>
                  </a:moveTo>
                  <a:cubicBezTo>
                    <a:pt x="2403" y="0"/>
                    <a:pt x="1802" y="501"/>
                    <a:pt x="1635" y="1168"/>
                  </a:cubicBezTo>
                  <a:lnTo>
                    <a:pt x="368" y="1168"/>
                  </a:lnTo>
                  <a:cubicBezTo>
                    <a:pt x="168" y="1168"/>
                    <a:pt x="1" y="1335"/>
                    <a:pt x="1" y="1535"/>
                  </a:cubicBezTo>
                  <a:cubicBezTo>
                    <a:pt x="1" y="1735"/>
                    <a:pt x="168" y="1902"/>
                    <a:pt x="368" y="1902"/>
                  </a:cubicBezTo>
                  <a:lnTo>
                    <a:pt x="1635" y="1902"/>
                  </a:lnTo>
                  <a:cubicBezTo>
                    <a:pt x="1769" y="2469"/>
                    <a:pt x="2202" y="2902"/>
                    <a:pt x="2769" y="3036"/>
                  </a:cubicBezTo>
                  <a:lnTo>
                    <a:pt x="2769" y="16012"/>
                  </a:lnTo>
                  <a:cubicBezTo>
                    <a:pt x="2769" y="16212"/>
                    <a:pt x="2936" y="16379"/>
                    <a:pt x="3136" y="16379"/>
                  </a:cubicBezTo>
                  <a:cubicBezTo>
                    <a:pt x="3337" y="16379"/>
                    <a:pt x="3503" y="16212"/>
                    <a:pt x="3503" y="16012"/>
                  </a:cubicBezTo>
                  <a:lnTo>
                    <a:pt x="3503" y="3036"/>
                  </a:lnTo>
                  <a:cubicBezTo>
                    <a:pt x="4037" y="2902"/>
                    <a:pt x="4471" y="2469"/>
                    <a:pt x="4604" y="1902"/>
                  </a:cubicBezTo>
                  <a:lnTo>
                    <a:pt x="25619" y="1902"/>
                  </a:lnTo>
                  <a:cubicBezTo>
                    <a:pt x="25819" y="1902"/>
                    <a:pt x="25986" y="1735"/>
                    <a:pt x="25986" y="1535"/>
                  </a:cubicBezTo>
                  <a:cubicBezTo>
                    <a:pt x="25986" y="1335"/>
                    <a:pt x="25819" y="1168"/>
                    <a:pt x="25619" y="1168"/>
                  </a:cubicBezTo>
                  <a:lnTo>
                    <a:pt x="4604" y="1168"/>
                  </a:lnTo>
                  <a:cubicBezTo>
                    <a:pt x="4437" y="501"/>
                    <a:pt x="3837" y="0"/>
                    <a:pt x="3136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271;p98">
              <a:extLst>
                <a:ext uri="{FF2B5EF4-FFF2-40B4-BE49-F238E27FC236}">
                  <a16:creationId xmlns:a16="http://schemas.microsoft.com/office/drawing/2014/main" id="{2C59FD3E-B85B-47C9-456A-565641202267}"/>
                </a:ext>
              </a:extLst>
            </p:cNvPr>
            <p:cNvSpPr/>
            <p:nvPr/>
          </p:nvSpPr>
          <p:spPr>
            <a:xfrm>
              <a:off x="2746300" y="4271000"/>
              <a:ext cx="274375" cy="48400"/>
            </a:xfrm>
            <a:custGeom>
              <a:avLst/>
              <a:gdLst/>
              <a:ahLst/>
              <a:cxnLst/>
              <a:rect l="l" t="t" r="r" b="b"/>
              <a:pathLst>
                <a:path w="10975" h="1936" extrusionOk="0">
                  <a:moveTo>
                    <a:pt x="1268" y="0"/>
                  </a:moveTo>
                  <a:cubicBezTo>
                    <a:pt x="568" y="0"/>
                    <a:pt x="0" y="568"/>
                    <a:pt x="0" y="1268"/>
                  </a:cubicBezTo>
                  <a:lnTo>
                    <a:pt x="0" y="1935"/>
                  </a:lnTo>
                  <a:lnTo>
                    <a:pt x="10975" y="1935"/>
                  </a:lnTo>
                  <a:lnTo>
                    <a:pt x="10975" y="1268"/>
                  </a:lnTo>
                  <a:cubicBezTo>
                    <a:pt x="10975" y="568"/>
                    <a:pt x="10408" y="0"/>
                    <a:pt x="9707" y="0"/>
                  </a:cubicBezTo>
                  <a:close/>
                </a:path>
              </a:pathLst>
            </a:custGeom>
            <a:solidFill>
              <a:srgbClr val="D1D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272;p98">
              <a:extLst>
                <a:ext uri="{FF2B5EF4-FFF2-40B4-BE49-F238E27FC236}">
                  <a16:creationId xmlns:a16="http://schemas.microsoft.com/office/drawing/2014/main" id="{ACB0A827-6283-67E8-8790-6138A71BB2AA}"/>
                </a:ext>
              </a:extLst>
            </p:cNvPr>
            <p:cNvSpPr/>
            <p:nvPr/>
          </p:nvSpPr>
          <p:spPr>
            <a:xfrm>
              <a:off x="2929775" y="4271000"/>
              <a:ext cx="587925" cy="48400"/>
            </a:xfrm>
            <a:custGeom>
              <a:avLst/>
              <a:gdLst/>
              <a:ahLst/>
              <a:cxnLst/>
              <a:rect l="l" t="t" r="r" b="b"/>
              <a:pathLst>
                <a:path w="23517" h="1936" extrusionOk="0">
                  <a:moveTo>
                    <a:pt x="1268" y="0"/>
                  </a:moveTo>
                  <a:cubicBezTo>
                    <a:pt x="567" y="0"/>
                    <a:pt x="0" y="568"/>
                    <a:pt x="0" y="1268"/>
                  </a:cubicBezTo>
                  <a:lnTo>
                    <a:pt x="0" y="1935"/>
                  </a:lnTo>
                  <a:lnTo>
                    <a:pt x="23517" y="1935"/>
                  </a:lnTo>
                  <a:lnTo>
                    <a:pt x="23517" y="1268"/>
                  </a:lnTo>
                  <a:cubicBezTo>
                    <a:pt x="23517" y="568"/>
                    <a:pt x="22950" y="0"/>
                    <a:pt x="22249" y="0"/>
                  </a:cubicBezTo>
                  <a:close/>
                </a:path>
              </a:pathLst>
            </a:custGeom>
            <a:solidFill>
              <a:srgbClr val="A3B8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0" name="圖片 719">
            <a:extLst>
              <a:ext uri="{FF2B5EF4-FFF2-40B4-BE49-F238E27FC236}">
                <a16:creationId xmlns:a16="http://schemas.microsoft.com/office/drawing/2014/main" id="{FE092D58-5470-86DC-72FD-46F5479C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9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Model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596840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5A4B955-0C34-D758-0A9F-E0F7C4E1047C}"/>
              </a:ext>
            </a:extLst>
          </p:cNvPr>
          <p:cNvSpPr/>
          <p:nvPr/>
        </p:nvSpPr>
        <p:spPr>
          <a:xfrm>
            <a:off x="716221" y="1425491"/>
            <a:ext cx="7020678" cy="3109307"/>
          </a:xfrm>
          <a:prstGeom prst="roundRect">
            <a:avLst/>
          </a:prstGeom>
          <a:solidFill>
            <a:srgbClr val="C4DAFC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5358C1D-6EFD-F594-E41F-DD3597C09A03}"/>
              </a:ext>
            </a:extLst>
          </p:cNvPr>
          <p:cNvSpPr txBox="1"/>
          <p:nvPr/>
        </p:nvSpPr>
        <p:spPr>
          <a:xfrm>
            <a:off x="336575" y="757441"/>
            <a:ext cx="8463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Alata" panose="02020500000000000000" charset="0"/>
                <a:cs typeface="Alata" panose="02020500000000000000" charset="0"/>
              </a:rPr>
              <a:t>Self-supervised Learning Model with comprehensive training strategies</a:t>
            </a:r>
            <a:endParaRPr lang="zh-TW" altLang="en-US" sz="2000" dirty="0">
              <a:latin typeface="Alata" panose="02020500000000000000" charset="0"/>
              <a:cs typeface="Alata" panose="02020500000000000000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EBEC99-27C3-A941-64A2-136DD344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pic>
        <p:nvPicPr>
          <p:cNvPr id="9" name="圖片 8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CC30773C-574A-39EB-3593-1F6B5DC31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620" y="1331707"/>
            <a:ext cx="5975183" cy="3361041"/>
          </a:xfrm>
          <a:prstGeom prst="rect">
            <a:avLst/>
          </a:prstGeom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47E4DC8E-D5A5-7756-C203-FE1990128F51}"/>
              </a:ext>
            </a:extLst>
          </p:cNvPr>
          <p:cNvGrpSpPr/>
          <p:nvPr/>
        </p:nvGrpSpPr>
        <p:grpSpPr>
          <a:xfrm>
            <a:off x="6953976" y="2134280"/>
            <a:ext cx="1806455" cy="457200"/>
            <a:chOff x="5645529" y="1661335"/>
            <a:chExt cx="1806455" cy="457200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D81E9CBD-32FF-2BB6-581F-09EA64F51385}"/>
                </a:ext>
              </a:extLst>
            </p:cNvPr>
            <p:cNvSpPr/>
            <p:nvPr/>
          </p:nvSpPr>
          <p:spPr>
            <a:xfrm>
              <a:off x="5802285" y="1661335"/>
              <a:ext cx="1475440" cy="457200"/>
            </a:xfrm>
            <a:prstGeom prst="roundRect">
              <a:avLst/>
            </a:prstGeom>
            <a:solidFill>
              <a:srgbClr val="657E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9" name="Google Shape;13819;p145">
              <a:extLst>
                <a:ext uri="{FF2B5EF4-FFF2-40B4-BE49-F238E27FC236}">
                  <a16:creationId xmlns:a16="http://schemas.microsoft.com/office/drawing/2014/main" id="{358A061B-F874-5DA1-757C-D63870E837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5529" y="1663251"/>
              <a:ext cx="439011" cy="453600"/>
              <a:chOff x="1764245" y="2996217"/>
              <a:chExt cx="334750" cy="345874"/>
            </a:xfrm>
          </p:grpSpPr>
          <p:sp>
            <p:nvSpPr>
              <p:cNvPr id="20" name="Google Shape;13820;p145">
                <a:extLst>
                  <a:ext uri="{FF2B5EF4-FFF2-40B4-BE49-F238E27FC236}">
                    <a16:creationId xmlns:a16="http://schemas.microsoft.com/office/drawing/2014/main" id="{1A0F3164-4643-5533-619A-A17847CD71AB}"/>
                  </a:ext>
                </a:extLst>
              </p:cNvPr>
              <p:cNvSpPr/>
              <p:nvPr/>
            </p:nvSpPr>
            <p:spPr>
              <a:xfrm>
                <a:off x="1823581" y="3060475"/>
                <a:ext cx="211867" cy="211867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7145" extrusionOk="0">
                    <a:moveTo>
                      <a:pt x="3572" y="0"/>
                    </a:moveTo>
                    <a:cubicBezTo>
                      <a:pt x="1596" y="0"/>
                      <a:pt x="0" y="1596"/>
                      <a:pt x="0" y="3573"/>
                    </a:cubicBezTo>
                    <a:cubicBezTo>
                      <a:pt x="0" y="5549"/>
                      <a:pt x="1596" y="7145"/>
                      <a:pt x="3572" y="7145"/>
                    </a:cubicBezTo>
                    <a:cubicBezTo>
                      <a:pt x="5549" y="7145"/>
                      <a:pt x="7144" y="5549"/>
                      <a:pt x="7144" y="3573"/>
                    </a:cubicBezTo>
                    <a:cubicBezTo>
                      <a:pt x="7144" y="1596"/>
                      <a:pt x="5549" y="0"/>
                      <a:pt x="357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821;p145">
                <a:extLst>
                  <a:ext uri="{FF2B5EF4-FFF2-40B4-BE49-F238E27FC236}">
                    <a16:creationId xmlns:a16="http://schemas.microsoft.com/office/drawing/2014/main" id="{9D247FE9-AE81-BE9D-939C-EFCC835ED3DD}"/>
                  </a:ext>
                </a:extLst>
              </p:cNvPr>
              <p:cNvSpPr/>
              <p:nvPr/>
            </p:nvSpPr>
            <p:spPr>
              <a:xfrm>
                <a:off x="1937270" y="2996217"/>
                <a:ext cx="161725" cy="278259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9384" extrusionOk="0">
                    <a:moveTo>
                      <a:pt x="0" y="0"/>
                    </a:moveTo>
                    <a:lnTo>
                      <a:pt x="72" y="1524"/>
                    </a:lnTo>
                    <a:cubicBezTo>
                      <a:pt x="2239" y="1691"/>
                      <a:pt x="3977" y="3525"/>
                      <a:pt x="3977" y="5740"/>
                    </a:cubicBezTo>
                    <a:cubicBezTo>
                      <a:pt x="3977" y="6740"/>
                      <a:pt x="3644" y="7621"/>
                      <a:pt x="3072" y="8335"/>
                    </a:cubicBezTo>
                    <a:lnTo>
                      <a:pt x="4168" y="9383"/>
                    </a:lnTo>
                    <a:cubicBezTo>
                      <a:pt x="5001" y="8359"/>
                      <a:pt x="5454" y="7097"/>
                      <a:pt x="5454" y="5740"/>
                    </a:cubicBezTo>
                    <a:cubicBezTo>
                      <a:pt x="5454" y="4192"/>
                      <a:pt x="4858" y="2763"/>
                      <a:pt x="3763" y="1667"/>
                    </a:cubicBezTo>
                    <a:cubicBezTo>
                      <a:pt x="2739" y="667"/>
                      <a:pt x="1429" y="72"/>
                      <a:pt x="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822;p145">
                <a:extLst>
                  <a:ext uri="{FF2B5EF4-FFF2-40B4-BE49-F238E27FC236}">
                    <a16:creationId xmlns:a16="http://schemas.microsoft.com/office/drawing/2014/main" id="{7EF034A3-726A-10F6-FCA6-204AE4D3CB0C}"/>
                  </a:ext>
                </a:extLst>
              </p:cNvPr>
              <p:cNvSpPr/>
              <p:nvPr/>
            </p:nvSpPr>
            <p:spPr>
              <a:xfrm>
                <a:off x="1938664" y="3258201"/>
                <a:ext cx="109507" cy="79113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2668" extrusionOk="0">
                    <a:moveTo>
                      <a:pt x="2573" y="0"/>
                    </a:moveTo>
                    <a:cubicBezTo>
                      <a:pt x="1882" y="667"/>
                      <a:pt x="1001" y="1072"/>
                      <a:pt x="1" y="1144"/>
                    </a:cubicBezTo>
                    <a:lnTo>
                      <a:pt x="1" y="2668"/>
                    </a:lnTo>
                    <a:cubicBezTo>
                      <a:pt x="1382" y="2572"/>
                      <a:pt x="2668" y="2001"/>
                      <a:pt x="3692" y="1048"/>
                    </a:cubicBezTo>
                    <a:lnTo>
                      <a:pt x="2573" y="0"/>
                    </a:ln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823;p145">
                <a:extLst>
                  <a:ext uri="{FF2B5EF4-FFF2-40B4-BE49-F238E27FC236}">
                    <a16:creationId xmlns:a16="http://schemas.microsoft.com/office/drawing/2014/main" id="{3C568F46-08EE-908D-B78B-7BA0E5BAC46B}"/>
                  </a:ext>
                </a:extLst>
              </p:cNvPr>
              <p:cNvSpPr/>
              <p:nvPr/>
            </p:nvSpPr>
            <p:spPr>
              <a:xfrm>
                <a:off x="1764245" y="2996217"/>
                <a:ext cx="160331" cy="345874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11503" extrusionOk="0">
                    <a:moveTo>
                      <a:pt x="5406" y="0"/>
                    </a:moveTo>
                    <a:cubicBezTo>
                      <a:pt x="4001" y="96"/>
                      <a:pt x="2691" y="691"/>
                      <a:pt x="1691" y="1667"/>
                    </a:cubicBezTo>
                    <a:cubicBezTo>
                      <a:pt x="619" y="2739"/>
                      <a:pt x="0" y="4192"/>
                      <a:pt x="0" y="5740"/>
                    </a:cubicBezTo>
                    <a:cubicBezTo>
                      <a:pt x="0" y="7288"/>
                      <a:pt x="595" y="8716"/>
                      <a:pt x="1691" y="9836"/>
                    </a:cubicBezTo>
                    <a:cubicBezTo>
                      <a:pt x="2691" y="10836"/>
                      <a:pt x="4001" y="11407"/>
                      <a:pt x="5406" y="11503"/>
                    </a:cubicBezTo>
                    <a:lnTo>
                      <a:pt x="5406" y="9979"/>
                    </a:lnTo>
                    <a:cubicBezTo>
                      <a:pt x="3239" y="9788"/>
                      <a:pt x="1500" y="7978"/>
                      <a:pt x="1500" y="5740"/>
                    </a:cubicBezTo>
                    <a:cubicBezTo>
                      <a:pt x="1500" y="3501"/>
                      <a:pt x="3239" y="1691"/>
                      <a:pt x="5406" y="1524"/>
                    </a:cubicBezTo>
                    <a:lnTo>
                      <a:pt x="5406" y="0"/>
                    </a:ln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07E18A8-783F-A7FF-05F6-D409B43D1ABD}"/>
                </a:ext>
              </a:extLst>
            </p:cNvPr>
            <p:cNvSpPr txBox="1"/>
            <p:nvPr/>
          </p:nvSpPr>
          <p:spPr>
            <a:xfrm>
              <a:off x="5661502" y="1732560"/>
              <a:ext cx="25185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+mn-lt"/>
                  <a:cs typeface="Alata" panose="02020500000000000000" charset="0"/>
                </a:rPr>
                <a:t>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737C0B8-D4BA-F092-898A-B70319781797}"/>
                </a:ext>
              </a:extLst>
            </p:cNvPr>
            <p:cNvSpPr txBox="1"/>
            <p:nvPr/>
          </p:nvSpPr>
          <p:spPr>
            <a:xfrm>
              <a:off x="5802285" y="1677466"/>
              <a:ext cx="164969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50" dirty="0">
                  <a:solidFill>
                    <a:schemeClr val="bg1"/>
                  </a:solidFill>
                  <a:latin typeface="+mn-lt"/>
                  <a:cs typeface="Alata" panose="02020500000000000000" charset="0"/>
                </a:rPr>
                <a:t>Generative learning </a:t>
              </a:r>
              <a:br>
                <a:rPr lang="en-US" altLang="zh-TW" sz="1050" dirty="0">
                  <a:solidFill>
                    <a:schemeClr val="bg1"/>
                  </a:solidFill>
                  <a:latin typeface="+mn-lt"/>
                  <a:cs typeface="Alata" panose="02020500000000000000" charset="0"/>
                </a:rPr>
              </a:br>
              <a:r>
                <a:rPr lang="en-US" altLang="zh-TW" sz="1050" dirty="0">
                  <a:solidFill>
                    <a:schemeClr val="bg1"/>
                  </a:solidFill>
                  <a:latin typeface="+mn-lt"/>
                  <a:cs typeface="Alata" panose="02020500000000000000" charset="0"/>
                </a:rPr>
                <a:t>(Masked Autoencoder)</a:t>
              </a:r>
              <a:endParaRPr lang="zh-TW" altLang="en-US" sz="1050" dirty="0">
                <a:solidFill>
                  <a:schemeClr val="bg1"/>
                </a:solidFill>
                <a:latin typeface="+mn-lt"/>
                <a:cs typeface="Alata" panose="02020500000000000000" charset="0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88EA23-21A7-9D8A-4669-24175D23FBC8}"/>
              </a:ext>
            </a:extLst>
          </p:cNvPr>
          <p:cNvGrpSpPr/>
          <p:nvPr/>
        </p:nvGrpSpPr>
        <p:grpSpPr>
          <a:xfrm>
            <a:off x="6970813" y="2631179"/>
            <a:ext cx="1803441" cy="457200"/>
            <a:chOff x="7316253" y="2631179"/>
            <a:chExt cx="1803441" cy="457200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6241372D-2DC4-105F-9900-A52681BFDE03}"/>
                </a:ext>
              </a:extLst>
            </p:cNvPr>
            <p:cNvSpPr/>
            <p:nvPr/>
          </p:nvSpPr>
          <p:spPr>
            <a:xfrm>
              <a:off x="7462854" y="2631179"/>
              <a:ext cx="1475440" cy="457200"/>
            </a:xfrm>
            <a:prstGeom prst="roundRect">
              <a:avLst/>
            </a:prstGeom>
            <a:solidFill>
              <a:srgbClr val="657E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30" name="Google Shape;13819;p145">
              <a:extLst>
                <a:ext uri="{FF2B5EF4-FFF2-40B4-BE49-F238E27FC236}">
                  <a16:creationId xmlns:a16="http://schemas.microsoft.com/office/drawing/2014/main" id="{49A59D0E-1DA6-7AE0-419F-3DD6C13B67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16253" y="2632688"/>
              <a:ext cx="435836" cy="453600"/>
              <a:chOff x="1766666" y="2988162"/>
              <a:chExt cx="332329" cy="345874"/>
            </a:xfrm>
          </p:grpSpPr>
          <p:sp>
            <p:nvSpPr>
              <p:cNvPr id="31" name="Google Shape;13820;p145">
                <a:extLst>
                  <a:ext uri="{FF2B5EF4-FFF2-40B4-BE49-F238E27FC236}">
                    <a16:creationId xmlns:a16="http://schemas.microsoft.com/office/drawing/2014/main" id="{0FDE0772-2A5C-D4AE-BCC0-8B401921F1ED}"/>
                  </a:ext>
                </a:extLst>
              </p:cNvPr>
              <p:cNvSpPr/>
              <p:nvPr/>
            </p:nvSpPr>
            <p:spPr>
              <a:xfrm>
                <a:off x="1823581" y="3060475"/>
                <a:ext cx="211867" cy="211867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7145" extrusionOk="0">
                    <a:moveTo>
                      <a:pt x="3572" y="0"/>
                    </a:moveTo>
                    <a:cubicBezTo>
                      <a:pt x="1596" y="0"/>
                      <a:pt x="0" y="1596"/>
                      <a:pt x="0" y="3573"/>
                    </a:cubicBezTo>
                    <a:cubicBezTo>
                      <a:pt x="0" y="5549"/>
                      <a:pt x="1596" y="7145"/>
                      <a:pt x="3572" y="7145"/>
                    </a:cubicBezTo>
                    <a:cubicBezTo>
                      <a:pt x="5549" y="7145"/>
                      <a:pt x="7144" y="5549"/>
                      <a:pt x="7144" y="3573"/>
                    </a:cubicBezTo>
                    <a:cubicBezTo>
                      <a:pt x="7144" y="1596"/>
                      <a:pt x="5549" y="0"/>
                      <a:pt x="357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821;p145">
                <a:extLst>
                  <a:ext uri="{FF2B5EF4-FFF2-40B4-BE49-F238E27FC236}">
                    <a16:creationId xmlns:a16="http://schemas.microsoft.com/office/drawing/2014/main" id="{37536DB0-37E8-D974-D5B0-04CA1C9AE9F9}"/>
                  </a:ext>
                </a:extLst>
              </p:cNvPr>
              <p:cNvSpPr/>
              <p:nvPr/>
            </p:nvSpPr>
            <p:spPr>
              <a:xfrm>
                <a:off x="1937270" y="2996217"/>
                <a:ext cx="161725" cy="278259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9384" extrusionOk="0">
                    <a:moveTo>
                      <a:pt x="0" y="0"/>
                    </a:moveTo>
                    <a:lnTo>
                      <a:pt x="72" y="1524"/>
                    </a:lnTo>
                    <a:cubicBezTo>
                      <a:pt x="2239" y="1691"/>
                      <a:pt x="3977" y="3525"/>
                      <a:pt x="3977" y="5740"/>
                    </a:cubicBezTo>
                    <a:cubicBezTo>
                      <a:pt x="3977" y="6740"/>
                      <a:pt x="3644" y="7621"/>
                      <a:pt x="3072" y="8335"/>
                    </a:cubicBezTo>
                    <a:lnTo>
                      <a:pt x="4168" y="9383"/>
                    </a:lnTo>
                    <a:cubicBezTo>
                      <a:pt x="5001" y="8359"/>
                      <a:pt x="5454" y="7097"/>
                      <a:pt x="5454" y="5740"/>
                    </a:cubicBezTo>
                    <a:cubicBezTo>
                      <a:pt x="5454" y="4192"/>
                      <a:pt x="4858" y="2763"/>
                      <a:pt x="3763" y="1667"/>
                    </a:cubicBezTo>
                    <a:cubicBezTo>
                      <a:pt x="2739" y="667"/>
                      <a:pt x="1429" y="72"/>
                      <a:pt x="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823;p145">
                <a:extLst>
                  <a:ext uri="{FF2B5EF4-FFF2-40B4-BE49-F238E27FC236}">
                    <a16:creationId xmlns:a16="http://schemas.microsoft.com/office/drawing/2014/main" id="{8C532C11-D32F-E151-D1E1-DC093D27C590}"/>
                  </a:ext>
                </a:extLst>
              </p:cNvPr>
              <p:cNvSpPr/>
              <p:nvPr/>
            </p:nvSpPr>
            <p:spPr>
              <a:xfrm>
                <a:off x="1766666" y="2988162"/>
                <a:ext cx="160331" cy="345874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11503" extrusionOk="0">
                    <a:moveTo>
                      <a:pt x="5406" y="0"/>
                    </a:moveTo>
                    <a:cubicBezTo>
                      <a:pt x="4001" y="96"/>
                      <a:pt x="2691" y="691"/>
                      <a:pt x="1691" y="1667"/>
                    </a:cubicBezTo>
                    <a:cubicBezTo>
                      <a:pt x="619" y="2739"/>
                      <a:pt x="0" y="4192"/>
                      <a:pt x="0" y="5740"/>
                    </a:cubicBezTo>
                    <a:cubicBezTo>
                      <a:pt x="0" y="7288"/>
                      <a:pt x="595" y="8716"/>
                      <a:pt x="1691" y="9836"/>
                    </a:cubicBezTo>
                    <a:cubicBezTo>
                      <a:pt x="2691" y="10836"/>
                      <a:pt x="4001" y="11407"/>
                      <a:pt x="5406" y="11503"/>
                    </a:cubicBezTo>
                    <a:lnTo>
                      <a:pt x="5406" y="9979"/>
                    </a:lnTo>
                    <a:cubicBezTo>
                      <a:pt x="3239" y="9788"/>
                      <a:pt x="1500" y="7978"/>
                      <a:pt x="1500" y="5740"/>
                    </a:cubicBezTo>
                    <a:cubicBezTo>
                      <a:pt x="1500" y="3501"/>
                      <a:pt x="3239" y="1691"/>
                      <a:pt x="5406" y="1524"/>
                    </a:cubicBezTo>
                    <a:lnTo>
                      <a:pt x="5406" y="0"/>
                    </a:ln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5C7A079-235E-F8BD-8C6C-BEC54406C462}"/>
                </a:ext>
              </a:extLst>
            </p:cNvPr>
            <p:cNvSpPr txBox="1"/>
            <p:nvPr/>
          </p:nvSpPr>
          <p:spPr>
            <a:xfrm>
              <a:off x="7336926" y="2712596"/>
              <a:ext cx="2518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200" dirty="0">
                  <a:solidFill>
                    <a:schemeClr val="bg1"/>
                  </a:solidFill>
                  <a:latin typeface="+mn-lt"/>
                  <a:cs typeface="Alata" panose="02020500000000000000" charset="0"/>
                </a:rPr>
                <a:t>2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A19DE032-744F-2B77-43A8-FEDBC4605B74}"/>
                </a:ext>
              </a:extLst>
            </p:cNvPr>
            <p:cNvSpPr txBox="1"/>
            <p:nvPr/>
          </p:nvSpPr>
          <p:spPr>
            <a:xfrm>
              <a:off x="7469995" y="2722082"/>
              <a:ext cx="164969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50" dirty="0">
                  <a:solidFill>
                    <a:schemeClr val="bg1"/>
                  </a:solidFill>
                  <a:latin typeface="+mn-lt"/>
                  <a:cs typeface="Alata" panose="02020500000000000000" charset="0"/>
                </a:rPr>
                <a:t>Contrastive learning </a:t>
              </a:r>
              <a:endParaRPr lang="zh-TW" altLang="en-US" sz="1050" dirty="0">
                <a:solidFill>
                  <a:schemeClr val="bg1"/>
                </a:solidFill>
                <a:latin typeface="+mn-lt"/>
                <a:cs typeface="Alata" panose="02020500000000000000" charset="0"/>
              </a:endParaRPr>
            </a:p>
          </p:txBody>
        </p:sp>
      </p:grp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DC361ED7-250F-689B-8B63-971C58EF0E38}"/>
              </a:ext>
            </a:extLst>
          </p:cNvPr>
          <p:cNvSpPr/>
          <p:nvPr/>
        </p:nvSpPr>
        <p:spPr>
          <a:xfrm>
            <a:off x="7106543" y="3140697"/>
            <a:ext cx="1475440" cy="457200"/>
          </a:xfrm>
          <a:prstGeom prst="roundRect">
            <a:avLst/>
          </a:prstGeom>
          <a:solidFill>
            <a:srgbClr val="657E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8" name="Google Shape;13819;p145">
            <a:extLst>
              <a:ext uri="{FF2B5EF4-FFF2-40B4-BE49-F238E27FC236}">
                <a16:creationId xmlns:a16="http://schemas.microsoft.com/office/drawing/2014/main" id="{E4666BCF-4E80-32CB-E75A-11FFCCDB8575}"/>
              </a:ext>
            </a:extLst>
          </p:cNvPr>
          <p:cNvGrpSpPr>
            <a:grpSpLocks noChangeAspect="1"/>
          </p:cNvGrpSpPr>
          <p:nvPr/>
        </p:nvGrpSpPr>
        <p:grpSpPr>
          <a:xfrm>
            <a:off x="6946612" y="3142613"/>
            <a:ext cx="442186" cy="453600"/>
            <a:chOff x="1761824" y="2996217"/>
            <a:chExt cx="337171" cy="345874"/>
          </a:xfrm>
        </p:grpSpPr>
        <p:sp>
          <p:nvSpPr>
            <p:cNvPr id="39" name="Google Shape;13820;p145">
              <a:extLst>
                <a:ext uri="{FF2B5EF4-FFF2-40B4-BE49-F238E27FC236}">
                  <a16:creationId xmlns:a16="http://schemas.microsoft.com/office/drawing/2014/main" id="{3417B2D7-8836-98CA-BE03-928AE48A71E1}"/>
                </a:ext>
              </a:extLst>
            </p:cNvPr>
            <p:cNvSpPr/>
            <p:nvPr/>
          </p:nvSpPr>
          <p:spPr>
            <a:xfrm>
              <a:off x="1823581" y="3060475"/>
              <a:ext cx="211867" cy="211867"/>
            </a:xfrm>
            <a:custGeom>
              <a:avLst/>
              <a:gdLst/>
              <a:ahLst/>
              <a:cxnLst/>
              <a:rect l="l" t="t" r="r" b="b"/>
              <a:pathLst>
                <a:path w="7145" h="7145" extrusionOk="0">
                  <a:moveTo>
                    <a:pt x="3572" y="0"/>
                  </a:moveTo>
                  <a:cubicBezTo>
                    <a:pt x="1596" y="0"/>
                    <a:pt x="0" y="1596"/>
                    <a:pt x="0" y="3573"/>
                  </a:cubicBezTo>
                  <a:cubicBezTo>
                    <a:pt x="0" y="5549"/>
                    <a:pt x="1596" y="7145"/>
                    <a:pt x="3572" y="7145"/>
                  </a:cubicBezTo>
                  <a:cubicBezTo>
                    <a:pt x="5549" y="7145"/>
                    <a:pt x="7144" y="5549"/>
                    <a:pt x="7144" y="3573"/>
                  </a:cubicBezTo>
                  <a:cubicBezTo>
                    <a:pt x="7144" y="1596"/>
                    <a:pt x="5549" y="0"/>
                    <a:pt x="3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821;p145">
              <a:extLst>
                <a:ext uri="{FF2B5EF4-FFF2-40B4-BE49-F238E27FC236}">
                  <a16:creationId xmlns:a16="http://schemas.microsoft.com/office/drawing/2014/main" id="{06072D06-7210-A025-C4EF-A82B185B0C7A}"/>
                </a:ext>
              </a:extLst>
            </p:cNvPr>
            <p:cNvSpPr/>
            <p:nvPr/>
          </p:nvSpPr>
          <p:spPr>
            <a:xfrm>
              <a:off x="1937270" y="2996217"/>
              <a:ext cx="161725" cy="278259"/>
            </a:xfrm>
            <a:custGeom>
              <a:avLst/>
              <a:gdLst/>
              <a:ahLst/>
              <a:cxnLst/>
              <a:rect l="l" t="t" r="r" b="b"/>
              <a:pathLst>
                <a:path w="5454" h="9384" extrusionOk="0">
                  <a:moveTo>
                    <a:pt x="0" y="0"/>
                  </a:moveTo>
                  <a:lnTo>
                    <a:pt x="72" y="1524"/>
                  </a:lnTo>
                  <a:cubicBezTo>
                    <a:pt x="2239" y="1691"/>
                    <a:pt x="3977" y="3525"/>
                    <a:pt x="3977" y="5740"/>
                  </a:cubicBezTo>
                  <a:cubicBezTo>
                    <a:pt x="3977" y="6740"/>
                    <a:pt x="3644" y="7621"/>
                    <a:pt x="3072" y="8335"/>
                  </a:cubicBezTo>
                  <a:lnTo>
                    <a:pt x="4168" y="9383"/>
                  </a:lnTo>
                  <a:cubicBezTo>
                    <a:pt x="5001" y="8359"/>
                    <a:pt x="5454" y="7097"/>
                    <a:pt x="5454" y="5740"/>
                  </a:cubicBezTo>
                  <a:cubicBezTo>
                    <a:pt x="5454" y="4192"/>
                    <a:pt x="4858" y="2763"/>
                    <a:pt x="3763" y="1667"/>
                  </a:cubicBezTo>
                  <a:cubicBezTo>
                    <a:pt x="2739" y="667"/>
                    <a:pt x="1429" y="72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22;p145">
              <a:extLst>
                <a:ext uri="{FF2B5EF4-FFF2-40B4-BE49-F238E27FC236}">
                  <a16:creationId xmlns:a16="http://schemas.microsoft.com/office/drawing/2014/main" id="{95CA2D5D-6D3B-0288-E461-E177AC655398}"/>
                </a:ext>
              </a:extLst>
            </p:cNvPr>
            <p:cNvSpPr/>
            <p:nvPr/>
          </p:nvSpPr>
          <p:spPr>
            <a:xfrm>
              <a:off x="1938664" y="3258201"/>
              <a:ext cx="109507" cy="79113"/>
            </a:xfrm>
            <a:custGeom>
              <a:avLst/>
              <a:gdLst/>
              <a:ahLst/>
              <a:cxnLst/>
              <a:rect l="l" t="t" r="r" b="b"/>
              <a:pathLst>
                <a:path w="3693" h="2668" extrusionOk="0">
                  <a:moveTo>
                    <a:pt x="2573" y="0"/>
                  </a:moveTo>
                  <a:cubicBezTo>
                    <a:pt x="1882" y="667"/>
                    <a:pt x="1001" y="1072"/>
                    <a:pt x="1" y="1144"/>
                  </a:cubicBezTo>
                  <a:lnTo>
                    <a:pt x="1" y="2668"/>
                  </a:lnTo>
                  <a:cubicBezTo>
                    <a:pt x="1382" y="2572"/>
                    <a:pt x="2668" y="2001"/>
                    <a:pt x="3692" y="1048"/>
                  </a:cubicBezTo>
                  <a:lnTo>
                    <a:pt x="257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23;p145">
              <a:extLst>
                <a:ext uri="{FF2B5EF4-FFF2-40B4-BE49-F238E27FC236}">
                  <a16:creationId xmlns:a16="http://schemas.microsoft.com/office/drawing/2014/main" id="{4E2EF928-3E1F-2E7B-1107-454E1F60BCD0}"/>
                </a:ext>
              </a:extLst>
            </p:cNvPr>
            <p:cNvSpPr/>
            <p:nvPr/>
          </p:nvSpPr>
          <p:spPr>
            <a:xfrm>
              <a:off x="1761824" y="2996217"/>
              <a:ext cx="160331" cy="345874"/>
            </a:xfrm>
            <a:custGeom>
              <a:avLst/>
              <a:gdLst/>
              <a:ahLst/>
              <a:cxnLst/>
              <a:rect l="l" t="t" r="r" b="b"/>
              <a:pathLst>
                <a:path w="5407" h="11503" extrusionOk="0">
                  <a:moveTo>
                    <a:pt x="5406" y="0"/>
                  </a:moveTo>
                  <a:cubicBezTo>
                    <a:pt x="4001" y="96"/>
                    <a:pt x="2691" y="691"/>
                    <a:pt x="1691" y="1667"/>
                  </a:cubicBezTo>
                  <a:cubicBezTo>
                    <a:pt x="619" y="2739"/>
                    <a:pt x="0" y="4192"/>
                    <a:pt x="0" y="5740"/>
                  </a:cubicBezTo>
                  <a:cubicBezTo>
                    <a:pt x="0" y="7288"/>
                    <a:pt x="595" y="8716"/>
                    <a:pt x="1691" y="9836"/>
                  </a:cubicBezTo>
                  <a:cubicBezTo>
                    <a:pt x="2691" y="10836"/>
                    <a:pt x="4001" y="11407"/>
                    <a:pt x="5406" y="11503"/>
                  </a:cubicBezTo>
                  <a:lnTo>
                    <a:pt x="5406" y="9979"/>
                  </a:lnTo>
                  <a:cubicBezTo>
                    <a:pt x="3239" y="9788"/>
                    <a:pt x="1500" y="7978"/>
                    <a:pt x="1500" y="5740"/>
                  </a:cubicBezTo>
                  <a:cubicBezTo>
                    <a:pt x="1500" y="3501"/>
                    <a:pt x="3239" y="1691"/>
                    <a:pt x="5406" y="1524"/>
                  </a:cubicBezTo>
                  <a:lnTo>
                    <a:pt x="5406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2C0D564-D824-D910-949B-005E3CF2C7CA}"/>
              </a:ext>
            </a:extLst>
          </p:cNvPr>
          <p:cNvSpPr txBox="1"/>
          <p:nvPr/>
        </p:nvSpPr>
        <p:spPr>
          <a:xfrm>
            <a:off x="6980616" y="3224520"/>
            <a:ext cx="251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+mn-lt"/>
                <a:cs typeface="Alata" panose="02020500000000000000" charset="0"/>
              </a:rPr>
              <a:t>3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01B0376-4D54-CF29-E91D-19D53E4D032E}"/>
              </a:ext>
            </a:extLst>
          </p:cNvPr>
          <p:cNvSpPr txBox="1"/>
          <p:nvPr/>
        </p:nvSpPr>
        <p:spPr>
          <a:xfrm>
            <a:off x="7166533" y="3239083"/>
            <a:ext cx="16496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/>
                </a:solidFill>
                <a:latin typeface="+mn-lt"/>
                <a:cs typeface="Alata" panose="02020500000000000000" charset="0"/>
              </a:rPr>
              <a:t>Regression</a:t>
            </a:r>
            <a:endParaRPr lang="zh-TW" altLang="en-US" sz="1050" dirty="0">
              <a:solidFill>
                <a:schemeClr val="bg1"/>
              </a:solidFill>
              <a:latin typeface="+mn-lt"/>
              <a:cs typeface="Alata" panose="02020500000000000000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0C49917-6AE9-1CB6-2D22-8F5298303851}"/>
              </a:ext>
            </a:extLst>
          </p:cNvPr>
          <p:cNvSpPr/>
          <p:nvPr/>
        </p:nvSpPr>
        <p:spPr>
          <a:xfrm>
            <a:off x="5425440" y="3759200"/>
            <a:ext cx="1516960" cy="599440"/>
          </a:xfrm>
          <a:prstGeom prst="rect">
            <a:avLst/>
          </a:prstGeom>
          <a:solidFill>
            <a:srgbClr val="F4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D0278CB-5908-F026-CBF1-8A258C909963}"/>
              </a:ext>
            </a:extLst>
          </p:cNvPr>
          <p:cNvSpPr/>
          <p:nvPr/>
        </p:nvSpPr>
        <p:spPr>
          <a:xfrm>
            <a:off x="5434402" y="1493773"/>
            <a:ext cx="1516960" cy="599440"/>
          </a:xfrm>
          <a:prstGeom prst="rect">
            <a:avLst/>
          </a:prstGeom>
          <a:solidFill>
            <a:srgbClr val="F4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8991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Model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6725801" y="3524316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EBEC99-27C3-A941-64A2-136DD344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58" name="Google Shape;14020;p146">
            <a:extLst>
              <a:ext uri="{FF2B5EF4-FFF2-40B4-BE49-F238E27FC236}">
                <a16:creationId xmlns:a16="http://schemas.microsoft.com/office/drawing/2014/main" id="{F66F9404-6928-A6A2-ACFA-DA9D14368BF0}"/>
              </a:ext>
            </a:extLst>
          </p:cNvPr>
          <p:cNvSpPr/>
          <p:nvPr/>
        </p:nvSpPr>
        <p:spPr>
          <a:xfrm>
            <a:off x="1458801" y="2154463"/>
            <a:ext cx="948095" cy="575091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020;p146">
            <a:extLst>
              <a:ext uri="{FF2B5EF4-FFF2-40B4-BE49-F238E27FC236}">
                <a16:creationId xmlns:a16="http://schemas.microsoft.com/office/drawing/2014/main" id="{4B349FBB-864C-6D18-EECA-D5AEE5DF9609}"/>
              </a:ext>
            </a:extLst>
          </p:cNvPr>
          <p:cNvSpPr/>
          <p:nvPr/>
        </p:nvSpPr>
        <p:spPr>
          <a:xfrm>
            <a:off x="2304537" y="2166846"/>
            <a:ext cx="948095" cy="575091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020;p146">
            <a:extLst>
              <a:ext uri="{FF2B5EF4-FFF2-40B4-BE49-F238E27FC236}">
                <a16:creationId xmlns:a16="http://schemas.microsoft.com/office/drawing/2014/main" id="{868A2A2D-46AC-2EE1-6A3E-088B3A86F447}"/>
              </a:ext>
            </a:extLst>
          </p:cNvPr>
          <p:cNvSpPr/>
          <p:nvPr/>
        </p:nvSpPr>
        <p:spPr>
          <a:xfrm>
            <a:off x="3150273" y="2179229"/>
            <a:ext cx="948095" cy="575091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4020;p146">
            <a:extLst>
              <a:ext uri="{FF2B5EF4-FFF2-40B4-BE49-F238E27FC236}">
                <a16:creationId xmlns:a16="http://schemas.microsoft.com/office/drawing/2014/main" id="{FD2D464E-881C-9226-6E26-9B136508AA4D}"/>
              </a:ext>
            </a:extLst>
          </p:cNvPr>
          <p:cNvSpPr/>
          <p:nvPr/>
        </p:nvSpPr>
        <p:spPr>
          <a:xfrm>
            <a:off x="4056437" y="2185411"/>
            <a:ext cx="948095" cy="575091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21C03ED-DA49-67E4-7A18-B08D57070E0C}"/>
              </a:ext>
            </a:extLst>
          </p:cNvPr>
          <p:cNvSpPr/>
          <p:nvPr/>
        </p:nvSpPr>
        <p:spPr>
          <a:xfrm>
            <a:off x="4046389" y="2009279"/>
            <a:ext cx="1050033" cy="8346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4" name="Google Shape;3408;p102">
            <a:extLst>
              <a:ext uri="{FF2B5EF4-FFF2-40B4-BE49-F238E27FC236}">
                <a16:creationId xmlns:a16="http://schemas.microsoft.com/office/drawing/2014/main" id="{A1533654-2F71-0BBE-D4CF-88F574DE77D5}"/>
              </a:ext>
            </a:extLst>
          </p:cNvPr>
          <p:cNvSpPr txBox="1"/>
          <p:nvPr/>
        </p:nvSpPr>
        <p:spPr>
          <a:xfrm>
            <a:off x="167383" y="1012933"/>
            <a:ext cx="8356993" cy="68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lata"/>
                <a:ea typeface="Alata"/>
                <a:cs typeface="Alata"/>
                <a:sym typeface="Alata"/>
              </a:rPr>
              <a:t>Predict the missing part in an individual sample </a:t>
            </a:r>
            <a:endParaRPr sz="2400" dirty="0"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076" name="Picture 4" descr="Arrow right ">
            <a:extLst>
              <a:ext uri="{FF2B5EF4-FFF2-40B4-BE49-F238E27FC236}">
                <a16:creationId xmlns:a16="http://schemas.microsoft.com/office/drawing/2014/main" id="{A5DE946D-797B-20B0-F7EA-6F0A6892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11739" flipH="1">
            <a:off x="3411470" y="1703363"/>
            <a:ext cx="546558" cy="54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8FB298E-D1F5-5092-7A3C-6DEFD28E1A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922" r="6200"/>
          <a:stretch/>
        </p:blipFill>
        <p:spPr>
          <a:xfrm>
            <a:off x="6932589" y="842630"/>
            <a:ext cx="2270494" cy="8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4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Model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EBEC99-27C3-A941-64A2-136DD344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58" name="Google Shape;14020;p146">
            <a:extLst>
              <a:ext uri="{FF2B5EF4-FFF2-40B4-BE49-F238E27FC236}">
                <a16:creationId xmlns:a16="http://schemas.microsoft.com/office/drawing/2014/main" id="{F66F9404-6928-A6A2-ACFA-DA9D14368BF0}"/>
              </a:ext>
            </a:extLst>
          </p:cNvPr>
          <p:cNvSpPr/>
          <p:nvPr/>
        </p:nvSpPr>
        <p:spPr>
          <a:xfrm>
            <a:off x="1458801" y="2154463"/>
            <a:ext cx="948095" cy="575091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020;p146">
            <a:extLst>
              <a:ext uri="{FF2B5EF4-FFF2-40B4-BE49-F238E27FC236}">
                <a16:creationId xmlns:a16="http://schemas.microsoft.com/office/drawing/2014/main" id="{4B349FBB-864C-6D18-EECA-D5AEE5DF9609}"/>
              </a:ext>
            </a:extLst>
          </p:cNvPr>
          <p:cNvSpPr/>
          <p:nvPr/>
        </p:nvSpPr>
        <p:spPr>
          <a:xfrm>
            <a:off x="2304537" y="2166846"/>
            <a:ext cx="948095" cy="575091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020;p146">
            <a:extLst>
              <a:ext uri="{FF2B5EF4-FFF2-40B4-BE49-F238E27FC236}">
                <a16:creationId xmlns:a16="http://schemas.microsoft.com/office/drawing/2014/main" id="{868A2A2D-46AC-2EE1-6A3E-088B3A86F447}"/>
              </a:ext>
            </a:extLst>
          </p:cNvPr>
          <p:cNvSpPr/>
          <p:nvPr/>
        </p:nvSpPr>
        <p:spPr>
          <a:xfrm>
            <a:off x="3150273" y="2179229"/>
            <a:ext cx="948095" cy="575091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4020;p146">
            <a:extLst>
              <a:ext uri="{FF2B5EF4-FFF2-40B4-BE49-F238E27FC236}">
                <a16:creationId xmlns:a16="http://schemas.microsoft.com/office/drawing/2014/main" id="{FD2D464E-881C-9226-6E26-9B136508AA4D}"/>
              </a:ext>
            </a:extLst>
          </p:cNvPr>
          <p:cNvSpPr/>
          <p:nvPr/>
        </p:nvSpPr>
        <p:spPr>
          <a:xfrm>
            <a:off x="4056437" y="2185411"/>
            <a:ext cx="948095" cy="575091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3408;p102">
            <a:extLst>
              <a:ext uri="{FF2B5EF4-FFF2-40B4-BE49-F238E27FC236}">
                <a16:creationId xmlns:a16="http://schemas.microsoft.com/office/drawing/2014/main" id="{A1533654-2F71-0BBE-D4CF-88F574DE77D5}"/>
              </a:ext>
            </a:extLst>
          </p:cNvPr>
          <p:cNvSpPr txBox="1"/>
          <p:nvPr/>
        </p:nvSpPr>
        <p:spPr>
          <a:xfrm>
            <a:off x="27602" y="1039748"/>
            <a:ext cx="8356993" cy="68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E5EEFB"/>
                </a:solidFill>
                <a:latin typeface="Alata"/>
                <a:ea typeface="Alata"/>
                <a:cs typeface="Alata"/>
                <a:sym typeface="Alata"/>
              </a:rPr>
              <a:t>Predict the missing part in an individual sample </a:t>
            </a:r>
            <a:endParaRPr sz="2400" dirty="0">
              <a:solidFill>
                <a:srgbClr val="E5EEFB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715" name="群組 714">
            <a:extLst>
              <a:ext uri="{FF2B5EF4-FFF2-40B4-BE49-F238E27FC236}">
                <a16:creationId xmlns:a16="http://schemas.microsoft.com/office/drawing/2014/main" id="{773B2385-7EC8-4F25-2434-EAB962646E60}"/>
              </a:ext>
            </a:extLst>
          </p:cNvPr>
          <p:cNvGrpSpPr/>
          <p:nvPr/>
        </p:nvGrpSpPr>
        <p:grpSpPr>
          <a:xfrm>
            <a:off x="1458801" y="3045864"/>
            <a:ext cx="2639567" cy="594466"/>
            <a:chOff x="4148327" y="3134182"/>
            <a:chExt cx="2639567" cy="594466"/>
          </a:xfrm>
        </p:grpSpPr>
        <p:sp>
          <p:nvSpPr>
            <p:cNvPr id="716" name="Google Shape;14020;p146">
              <a:extLst>
                <a:ext uri="{FF2B5EF4-FFF2-40B4-BE49-F238E27FC236}">
                  <a16:creationId xmlns:a16="http://schemas.microsoft.com/office/drawing/2014/main" id="{B52611B5-A127-3517-4B82-453F4EFE8B64}"/>
                </a:ext>
              </a:extLst>
            </p:cNvPr>
            <p:cNvSpPr/>
            <p:nvPr/>
          </p:nvSpPr>
          <p:spPr>
            <a:xfrm flipH="1">
              <a:off x="4148327" y="3153557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rgbClr val="2F4A8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4020;p146">
              <a:extLst>
                <a:ext uri="{FF2B5EF4-FFF2-40B4-BE49-F238E27FC236}">
                  <a16:creationId xmlns:a16="http://schemas.microsoft.com/office/drawing/2014/main" id="{4C8DC3C2-179F-4B76-2B4C-1BCC8319BF80}"/>
                </a:ext>
              </a:extLst>
            </p:cNvPr>
            <p:cNvSpPr/>
            <p:nvPr/>
          </p:nvSpPr>
          <p:spPr>
            <a:xfrm flipH="1">
              <a:off x="4994063" y="3143080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rgbClr val="2F4A8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4020;p146">
              <a:extLst>
                <a:ext uri="{FF2B5EF4-FFF2-40B4-BE49-F238E27FC236}">
                  <a16:creationId xmlns:a16="http://schemas.microsoft.com/office/drawing/2014/main" id="{6E701BC0-7BC9-D9A0-C24E-90DEDAA69112}"/>
                </a:ext>
              </a:extLst>
            </p:cNvPr>
            <p:cNvSpPr/>
            <p:nvPr/>
          </p:nvSpPr>
          <p:spPr>
            <a:xfrm flipH="1">
              <a:off x="5839799" y="3134182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rgbClr val="2F4A8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上-下雙向箭號 718">
            <a:extLst>
              <a:ext uri="{FF2B5EF4-FFF2-40B4-BE49-F238E27FC236}">
                <a16:creationId xmlns:a16="http://schemas.microsoft.com/office/drawing/2014/main" id="{929F80DA-AE10-6AEE-245D-7CBD0F2398AA}"/>
              </a:ext>
            </a:extLst>
          </p:cNvPr>
          <p:cNvSpPr/>
          <p:nvPr/>
        </p:nvSpPr>
        <p:spPr>
          <a:xfrm>
            <a:off x="813785" y="2454391"/>
            <a:ext cx="553126" cy="1014328"/>
          </a:xfrm>
          <a:prstGeom prst="up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Google Shape;3408;p102">
            <a:extLst>
              <a:ext uri="{FF2B5EF4-FFF2-40B4-BE49-F238E27FC236}">
                <a16:creationId xmlns:a16="http://schemas.microsoft.com/office/drawing/2014/main" id="{4CB9F81D-4D3D-B0FF-EFF3-00C85E2B46C3}"/>
              </a:ext>
            </a:extLst>
          </p:cNvPr>
          <p:cNvSpPr txBox="1"/>
          <p:nvPr/>
        </p:nvSpPr>
        <p:spPr>
          <a:xfrm>
            <a:off x="111874" y="3750085"/>
            <a:ext cx="8356993" cy="68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lata"/>
                <a:ea typeface="Alata"/>
                <a:cs typeface="Alata"/>
                <a:sym typeface="Alata"/>
              </a:rPr>
              <a:t>Predict relationship between multiple data</a:t>
            </a:r>
            <a:endParaRPr sz="2400" dirty="0"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77EF58-73F6-ABC6-757B-B230933B7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882" y="897472"/>
            <a:ext cx="2345774" cy="9255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AF7C0E-C7AC-A74E-4959-98B30A1CE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470" y="3485584"/>
            <a:ext cx="2345774" cy="7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7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Model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C64B0C-C0A0-E7B4-C69A-589AF60D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6A3BF19-38E8-63CC-ACE1-70ECDBCD7F26}"/>
              </a:ext>
            </a:extLst>
          </p:cNvPr>
          <p:cNvSpPr txBox="1"/>
          <p:nvPr/>
        </p:nvSpPr>
        <p:spPr>
          <a:xfrm>
            <a:off x="5917026" y="682203"/>
            <a:ext cx="5039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+mn-lt"/>
                <a:cs typeface="Alata" panose="02020500000000000000" charset="0"/>
              </a:rPr>
              <a:t>Generative learning </a:t>
            </a:r>
            <a:endParaRPr lang="zh-TW" altLang="en-US" sz="2800" dirty="0">
              <a:solidFill>
                <a:schemeClr val="bg1"/>
              </a:solidFill>
              <a:latin typeface="+mn-lt"/>
              <a:cs typeface="Alata" panose="02020500000000000000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E16221-C0FF-92DA-5434-0435BF318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341" b="14860"/>
          <a:stretch/>
        </p:blipFill>
        <p:spPr>
          <a:xfrm>
            <a:off x="336575" y="1662709"/>
            <a:ext cx="3875743" cy="276587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8D976A0-AA79-C629-B1DF-8F8DA8C7C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341" b="16423"/>
          <a:stretch/>
        </p:blipFill>
        <p:spPr>
          <a:xfrm>
            <a:off x="4809851" y="1662709"/>
            <a:ext cx="3875743" cy="2715114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4FF057A-6934-6FEC-C52A-FFEA57C657C9}"/>
              </a:ext>
            </a:extLst>
          </p:cNvPr>
          <p:cNvSpPr/>
          <p:nvPr/>
        </p:nvSpPr>
        <p:spPr>
          <a:xfrm>
            <a:off x="1385037" y="2074950"/>
            <a:ext cx="489554" cy="504000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3535D4D-A10B-04BB-79A4-FAFF8D5607A6}"/>
              </a:ext>
            </a:extLst>
          </p:cNvPr>
          <p:cNvSpPr txBox="1"/>
          <p:nvPr/>
        </p:nvSpPr>
        <p:spPr>
          <a:xfrm>
            <a:off x="1469571" y="1436517"/>
            <a:ext cx="19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Missing Data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7E91603-81F2-D346-F53C-CE94FF3A72D9}"/>
              </a:ext>
            </a:extLst>
          </p:cNvPr>
          <p:cNvSpPr txBox="1"/>
          <p:nvPr/>
        </p:nvSpPr>
        <p:spPr>
          <a:xfrm>
            <a:off x="5583941" y="1489322"/>
            <a:ext cx="3875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Reconstructed data</a:t>
            </a:r>
            <a:endParaRPr kumimoji="1"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2FE8A82-1039-C9A1-15FD-6CDC60B3B799}"/>
              </a:ext>
            </a:extLst>
          </p:cNvPr>
          <p:cNvSpPr/>
          <p:nvPr/>
        </p:nvSpPr>
        <p:spPr>
          <a:xfrm>
            <a:off x="2544674" y="2663213"/>
            <a:ext cx="961725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DFA90EA-0889-0131-F8A5-06A8F6D01753}"/>
              </a:ext>
            </a:extLst>
          </p:cNvPr>
          <p:cNvSpPr/>
          <p:nvPr/>
        </p:nvSpPr>
        <p:spPr>
          <a:xfrm>
            <a:off x="1375019" y="3760595"/>
            <a:ext cx="961725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箭號: 向右 10">
            <a:extLst>
              <a:ext uri="{FF2B5EF4-FFF2-40B4-BE49-F238E27FC236}">
                <a16:creationId xmlns:a16="http://schemas.microsoft.com/office/drawing/2014/main" id="{68081A2E-32E5-FCD6-EF78-7568B33CBE82}"/>
              </a:ext>
            </a:extLst>
          </p:cNvPr>
          <p:cNvSpPr/>
          <p:nvPr/>
        </p:nvSpPr>
        <p:spPr>
          <a:xfrm>
            <a:off x="4413851" y="3069848"/>
            <a:ext cx="396000" cy="14937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4134B5-289A-D79F-E634-A301405422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22" r="6200"/>
          <a:stretch/>
        </p:blipFill>
        <p:spPr>
          <a:xfrm>
            <a:off x="6846728" y="592158"/>
            <a:ext cx="2349339" cy="89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54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Model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3" name="Picture 2" descr="Normal Ecg Images – Browse 20,326 Stock Photos, Vectors, and Video | Adobe  Stock">
            <a:extLst>
              <a:ext uri="{FF2B5EF4-FFF2-40B4-BE49-F238E27FC236}">
                <a16:creationId xmlns:a16="http://schemas.microsoft.com/office/drawing/2014/main" id="{D1F3CA88-2B34-83A1-F0D7-D3B6CED12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6"/>
          <a:stretch/>
        </p:blipFill>
        <p:spPr bwMode="auto">
          <a:xfrm>
            <a:off x="4843791" y="2075664"/>
            <a:ext cx="3452018" cy="144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CCBB4DC-4E9E-D00C-E651-666217FE729C}"/>
              </a:ext>
            </a:extLst>
          </p:cNvPr>
          <p:cNvSpPr txBox="1"/>
          <p:nvPr/>
        </p:nvSpPr>
        <p:spPr>
          <a:xfrm>
            <a:off x="5078327" y="3730508"/>
            <a:ext cx="3217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Alata" panose="02020500000000000000" charset="0"/>
                <a:cs typeface="Alata" panose="02020500000000000000" charset="0"/>
              </a:rPr>
              <a:t>Time (s)</a:t>
            </a:r>
            <a:endParaRPr lang="zh-TW" altLang="en-US" sz="2000" dirty="0"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8" name="箭號: 向右 10">
            <a:extLst>
              <a:ext uri="{FF2B5EF4-FFF2-40B4-BE49-F238E27FC236}">
                <a16:creationId xmlns:a16="http://schemas.microsoft.com/office/drawing/2014/main" id="{4CED694D-FB13-43A6-3AA8-4FDBA615C05F}"/>
              </a:ext>
            </a:extLst>
          </p:cNvPr>
          <p:cNvSpPr/>
          <p:nvPr/>
        </p:nvSpPr>
        <p:spPr>
          <a:xfrm>
            <a:off x="4879864" y="4384647"/>
            <a:ext cx="3614408" cy="633999"/>
          </a:xfrm>
          <a:prstGeom prst="rightArrow">
            <a:avLst>
              <a:gd name="adj1" fmla="val 50000"/>
              <a:gd name="adj2" fmla="val 75062"/>
            </a:avLst>
          </a:prstGeom>
          <a:gradFill flip="none" rotWithShape="1">
            <a:gsLst>
              <a:gs pos="0">
                <a:schemeClr val="accent1"/>
              </a:gs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  <a:tileRect/>
          </a:gra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786793E-462D-D009-977C-C57916189B83}"/>
              </a:ext>
            </a:extLst>
          </p:cNvPr>
          <p:cNvSpPr txBox="1"/>
          <p:nvPr/>
        </p:nvSpPr>
        <p:spPr>
          <a:xfrm>
            <a:off x="5338342" y="4492595"/>
            <a:ext cx="2697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Temporal structure</a:t>
            </a:r>
            <a:endParaRPr lang="zh-TW" altLang="en-US" sz="1800" dirty="0"/>
          </a:p>
        </p:txBody>
      </p:sp>
      <p:pic>
        <p:nvPicPr>
          <p:cNvPr id="5" name="Picture 4" descr="A diagram of a human body&#10;&#10;Description automatically generated">
            <a:extLst>
              <a:ext uri="{FF2B5EF4-FFF2-40B4-BE49-F238E27FC236}">
                <a16:creationId xmlns:a16="http://schemas.microsoft.com/office/drawing/2014/main" id="{0D2FA4F0-4E85-9FED-D402-DF84BF0B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7338"/>
            <a:ext cx="4414681" cy="462616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BAA06AE-7546-8696-AE93-AEBDFD72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22" r="6200"/>
          <a:stretch/>
        </p:blipFill>
        <p:spPr>
          <a:xfrm>
            <a:off x="6846728" y="592158"/>
            <a:ext cx="2349339" cy="89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7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C584946-73B1-0945-6BC7-9061FD01069C}"/>
              </a:ext>
            </a:extLst>
          </p:cNvPr>
          <p:cNvSpPr/>
          <p:nvPr/>
        </p:nvSpPr>
        <p:spPr>
          <a:xfrm rot="16200000">
            <a:off x="415155" y="2488760"/>
            <a:ext cx="3320620" cy="359982"/>
          </a:xfrm>
          <a:prstGeom prst="rect">
            <a:avLst/>
          </a:prstGeom>
          <a:gradFill>
            <a:gsLst>
              <a:gs pos="0">
                <a:schemeClr val="accent1"/>
              </a:gs>
              <a:gs pos="0">
                <a:schemeClr val="accent1"/>
              </a:gs>
              <a:gs pos="92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61E9C6-A09D-5C7C-17FC-E4195F7B7EBE}"/>
              </a:ext>
            </a:extLst>
          </p:cNvPr>
          <p:cNvSpPr/>
          <p:nvPr/>
        </p:nvSpPr>
        <p:spPr>
          <a:xfrm>
            <a:off x="3026535" y="3983915"/>
            <a:ext cx="3320620" cy="35998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3">
                  <a:lumMod val="75000"/>
                </a:schemeClr>
              </a:gs>
              <a:gs pos="92000">
                <a:schemeClr val="accent3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Model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C64B0C-C0A0-E7B4-C69A-589AF60D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F19D2C-9213-4A77-8210-EA810E20D17F}"/>
              </a:ext>
            </a:extLst>
          </p:cNvPr>
          <p:cNvSpPr txBox="1"/>
          <p:nvPr/>
        </p:nvSpPr>
        <p:spPr>
          <a:xfrm>
            <a:off x="5530153" y="765427"/>
            <a:ext cx="481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+mn-lt"/>
                <a:cs typeface="Alata" panose="02020500000000000000" charset="0"/>
              </a:rPr>
              <a:t>1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E53D7A7-7861-988B-1FC9-7547688D3F54}"/>
              </a:ext>
            </a:extLst>
          </p:cNvPr>
          <p:cNvSpPr txBox="1"/>
          <p:nvPr/>
        </p:nvSpPr>
        <p:spPr>
          <a:xfrm>
            <a:off x="3287486" y="4008741"/>
            <a:ext cx="281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Spatial </a:t>
            </a:r>
            <a:r>
              <a:rPr lang="en-US" altLang="zh-TW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patchifying</a:t>
            </a:r>
            <a:endParaRPr lang="zh-TW" altLang="en-US" sz="18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4B245FD-FCA5-B38E-98EE-1EC52ED0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515" y="1020946"/>
            <a:ext cx="4135509" cy="2692480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78982013-AE98-5DB7-1815-2C6639787095}"/>
              </a:ext>
            </a:extLst>
          </p:cNvPr>
          <p:cNvSpPr txBox="1"/>
          <p:nvPr/>
        </p:nvSpPr>
        <p:spPr>
          <a:xfrm rot="16200000">
            <a:off x="726739" y="2332356"/>
            <a:ext cx="2697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Temporal </a:t>
            </a:r>
            <a:r>
              <a:rPr lang="en-US" altLang="zh-TW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patchifying</a:t>
            </a:r>
            <a:endParaRPr lang="zh-TW" altLang="en-US" sz="18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FBD9F7-6060-B78E-41E2-E6CD4F4A1339}"/>
              </a:ext>
            </a:extLst>
          </p:cNvPr>
          <p:cNvSpPr/>
          <p:nvPr/>
        </p:nvSpPr>
        <p:spPr>
          <a:xfrm>
            <a:off x="2851854" y="2954231"/>
            <a:ext cx="3495301" cy="759195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71D1FD-7586-A344-C39B-97321010D2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22" r="6200"/>
          <a:stretch/>
        </p:blipFill>
        <p:spPr>
          <a:xfrm>
            <a:off x="6846728" y="592158"/>
            <a:ext cx="2349339" cy="89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0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Model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C64B0C-C0A0-E7B4-C69A-589AF60D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E9F353-0DE9-3805-DCA5-62FE86887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343" y="977317"/>
            <a:ext cx="3862251" cy="26630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D3C6B1D-DD99-7767-5792-99F5164781B3}"/>
              </a:ext>
            </a:extLst>
          </p:cNvPr>
          <p:cNvSpPr/>
          <p:nvPr/>
        </p:nvSpPr>
        <p:spPr>
          <a:xfrm>
            <a:off x="2945409" y="1274937"/>
            <a:ext cx="899531" cy="5947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F1AE89-EC41-433F-372A-F99956DDADB5}"/>
              </a:ext>
            </a:extLst>
          </p:cNvPr>
          <p:cNvSpPr/>
          <p:nvPr/>
        </p:nvSpPr>
        <p:spPr>
          <a:xfrm>
            <a:off x="2945409" y="1939713"/>
            <a:ext cx="899531" cy="57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0DFDD78-7062-4072-D0C6-27E83364CE5E}"/>
              </a:ext>
            </a:extLst>
          </p:cNvPr>
          <p:cNvSpPr txBox="1"/>
          <p:nvPr/>
        </p:nvSpPr>
        <p:spPr>
          <a:xfrm>
            <a:off x="2945409" y="3622945"/>
            <a:ext cx="3481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Spatial - Temporal  </a:t>
            </a:r>
            <a:r>
              <a:rPr lang="en-US" altLang="zh-TW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patchfying</a:t>
            </a:r>
            <a:endParaRPr lang="zh-TW" altLang="en-US" sz="1800" dirty="0">
              <a:solidFill>
                <a:srgbClr val="C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077E90-3EA1-0FEA-F316-3C3C881E0846}"/>
              </a:ext>
            </a:extLst>
          </p:cNvPr>
          <p:cNvSpPr/>
          <p:nvPr/>
        </p:nvSpPr>
        <p:spPr>
          <a:xfrm>
            <a:off x="2972635" y="4047109"/>
            <a:ext cx="3320620" cy="359982"/>
          </a:xfrm>
          <a:prstGeom prst="rect">
            <a:avLst/>
          </a:prstGeom>
          <a:gradFill>
            <a:gsLst>
              <a:gs pos="0">
                <a:schemeClr val="accent1"/>
              </a:gs>
              <a:gs pos="0">
                <a:srgbClr val="C00000"/>
              </a:gs>
              <a:gs pos="66000">
                <a:srgbClr val="F8DCD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464610-FA65-D6C5-D0E0-29FE620FA90D}"/>
              </a:ext>
            </a:extLst>
          </p:cNvPr>
          <p:cNvSpPr/>
          <p:nvPr/>
        </p:nvSpPr>
        <p:spPr>
          <a:xfrm rot="16200000">
            <a:off x="620403" y="2624594"/>
            <a:ext cx="3320620" cy="359982"/>
          </a:xfrm>
          <a:prstGeom prst="rect">
            <a:avLst/>
          </a:prstGeom>
          <a:gradFill>
            <a:gsLst>
              <a:gs pos="0">
                <a:schemeClr val="accent1"/>
              </a:gs>
              <a:gs pos="0">
                <a:srgbClr val="C00000"/>
              </a:gs>
              <a:gs pos="66000">
                <a:srgbClr val="F8DCD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426214-21EF-1E01-EFD2-6E1D7DAFF5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22" r="6200"/>
          <a:stretch/>
        </p:blipFill>
        <p:spPr>
          <a:xfrm>
            <a:off x="6846728" y="592158"/>
            <a:ext cx="2349339" cy="89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>
          <a:extLst>
            <a:ext uri="{FF2B5EF4-FFF2-40B4-BE49-F238E27FC236}">
              <a16:creationId xmlns:a16="http://schemas.microsoft.com/office/drawing/2014/main" id="{8CE08E42-51AC-84BB-9AAE-529E17DEC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9B8271-8D84-2DB1-2E63-9D8F319A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2" name="AutoShape 2" descr="A cartoon illustration of an elderly man experiencing acute chest pain while hiking on a forest trail. The man has a worried and pained expression, with one hand clutching his chest and the other holding a walking stick. He is wearing a light blue hiking jacket, khaki pants, and a sun hat, with no medical electrodes visible, and his jacket covering his chest naturally. The background features a simple forest trail with tall green trees, scattered rocks, and a clear sky. The lighting is soft and natural, emphasizing the outdoor setting. The style is clean and colorful, with bold outlines and flat shading for a simple cartoon aesthetic.">
            <a:extLst>
              <a:ext uri="{FF2B5EF4-FFF2-40B4-BE49-F238E27FC236}">
                <a16:creationId xmlns:a16="http://schemas.microsoft.com/office/drawing/2014/main" id="{ED833AAE-A07B-6D29-6C56-F0FCA27724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2695A3-9872-15D1-E191-1381EC6E3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56" y="1134868"/>
            <a:ext cx="5562487" cy="317856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2149F1A-7E30-6A05-D9FC-92D3B337C783}"/>
              </a:ext>
            </a:extLst>
          </p:cNvPr>
          <p:cNvSpPr txBox="1"/>
          <p:nvPr/>
        </p:nvSpPr>
        <p:spPr>
          <a:xfrm>
            <a:off x="1279862" y="4300661"/>
            <a:ext cx="688907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solidFill>
                  <a:srgbClr val="C01C2D"/>
                </a:solidFill>
                <a:latin typeface="Alata" panose="02020500000000000000" charset="0"/>
                <a:cs typeface="Alata" panose="02020500000000000000" charset="0"/>
              </a:rPr>
              <a:t>3-lead mobile ECG devices</a:t>
            </a:r>
            <a:endParaRPr lang="en-US" altLang="zh-TW" sz="1700" dirty="0">
              <a:solidFill>
                <a:schemeClr val="tx2"/>
              </a:solidFill>
              <a:latin typeface="Alata" panose="02020500000000000000" charset="0"/>
              <a:cs typeface="Alata" panose="0202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solidFill>
                  <a:srgbClr val="C01C2D"/>
                </a:solidFill>
                <a:latin typeface="Alata" panose="02020500000000000000" charset="0"/>
                <a:cs typeface="Alata" panose="02020500000000000000" charset="0"/>
              </a:rPr>
              <a:t>Inaccurate electrodes placement…</a:t>
            </a:r>
            <a:endParaRPr lang="en-US" altLang="zh-TW" sz="1700" dirty="0">
              <a:solidFill>
                <a:schemeClr val="tx2"/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6CCAB4-A8DC-49B8-B198-CA34F863CBAF}"/>
              </a:ext>
            </a:extLst>
          </p:cNvPr>
          <p:cNvSpPr txBox="1"/>
          <p:nvPr/>
        </p:nvSpPr>
        <p:spPr>
          <a:xfrm>
            <a:off x="1279862" y="750999"/>
            <a:ext cx="688907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7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72 y/o man with CAD history, acute onset chest pain and palpitation</a:t>
            </a:r>
          </a:p>
        </p:txBody>
      </p:sp>
    </p:spTree>
    <p:extLst>
      <p:ext uri="{BB962C8B-B14F-4D97-AF65-F5344CB8AC3E}">
        <p14:creationId xmlns:p14="http://schemas.microsoft.com/office/powerpoint/2010/main" val="146911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Model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C64B0C-C0A0-E7B4-C69A-589AF60D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C7166D86-BC95-6EE4-F623-BC83DF03F57B}"/>
              </a:ext>
            </a:extLst>
          </p:cNvPr>
          <p:cNvGrpSpPr/>
          <p:nvPr/>
        </p:nvGrpSpPr>
        <p:grpSpPr>
          <a:xfrm>
            <a:off x="336575" y="2189837"/>
            <a:ext cx="1079093" cy="1079093"/>
            <a:chOff x="1002381" y="2189837"/>
            <a:chExt cx="1079093" cy="1079093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BA90D86E-B8E6-0233-4FB7-6176425B8459}"/>
                </a:ext>
              </a:extLst>
            </p:cNvPr>
            <p:cNvSpPr/>
            <p:nvPr/>
          </p:nvSpPr>
          <p:spPr>
            <a:xfrm>
              <a:off x="1002381" y="2189837"/>
              <a:ext cx="1079093" cy="107909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Google Shape;14020;p146">
              <a:extLst>
                <a:ext uri="{FF2B5EF4-FFF2-40B4-BE49-F238E27FC236}">
                  <a16:creationId xmlns:a16="http://schemas.microsoft.com/office/drawing/2014/main" id="{5D9D924A-DA7E-F287-F868-EFD47C37DD54}"/>
                </a:ext>
              </a:extLst>
            </p:cNvPr>
            <p:cNvSpPr/>
            <p:nvPr/>
          </p:nvSpPr>
          <p:spPr>
            <a:xfrm>
              <a:off x="1067881" y="2487862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2F0331CA-0072-A220-6948-D11B12E81A8D}"/>
              </a:ext>
            </a:extLst>
          </p:cNvPr>
          <p:cNvGrpSpPr/>
          <p:nvPr/>
        </p:nvGrpSpPr>
        <p:grpSpPr>
          <a:xfrm>
            <a:off x="2169603" y="1408769"/>
            <a:ext cx="1079093" cy="1079093"/>
            <a:chOff x="2835409" y="1408769"/>
            <a:chExt cx="1079093" cy="1079093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1E2A38D1-E773-943D-EE93-C697D09EF3D5}"/>
                </a:ext>
              </a:extLst>
            </p:cNvPr>
            <p:cNvSpPr/>
            <p:nvPr/>
          </p:nvSpPr>
          <p:spPr>
            <a:xfrm>
              <a:off x="2835409" y="1408769"/>
              <a:ext cx="1079093" cy="107909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Google Shape;14020;p146">
              <a:extLst>
                <a:ext uri="{FF2B5EF4-FFF2-40B4-BE49-F238E27FC236}">
                  <a16:creationId xmlns:a16="http://schemas.microsoft.com/office/drawing/2014/main" id="{9ECF35BB-11BA-BE4E-6F87-5D0E13087768}"/>
                </a:ext>
              </a:extLst>
            </p:cNvPr>
            <p:cNvSpPr/>
            <p:nvPr/>
          </p:nvSpPr>
          <p:spPr>
            <a:xfrm>
              <a:off x="2886428" y="1710848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617B002E-8727-B9BF-168A-99801D4A9789}"/>
              </a:ext>
            </a:extLst>
          </p:cNvPr>
          <p:cNvGrpSpPr/>
          <p:nvPr/>
        </p:nvGrpSpPr>
        <p:grpSpPr>
          <a:xfrm>
            <a:off x="825102" y="1082136"/>
            <a:ext cx="1079093" cy="1079093"/>
            <a:chOff x="1490908" y="1082136"/>
            <a:chExt cx="1079093" cy="1079093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A5A89529-FFD5-F630-A980-F56DAB9FEE36}"/>
                </a:ext>
              </a:extLst>
            </p:cNvPr>
            <p:cNvSpPr/>
            <p:nvPr/>
          </p:nvSpPr>
          <p:spPr>
            <a:xfrm>
              <a:off x="1490908" y="1082136"/>
              <a:ext cx="1079093" cy="10790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Google Shape;14020;p146">
              <a:extLst>
                <a:ext uri="{FF2B5EF4-FFF2-40B4-BE49-F238E27FC236}">
                  <a16:creationId xmlns:a16="http://schemas.microsoft.com/office/drawing/2014/main" id="{FCE79351-33E9-736C-42B0-341EC3BE8C66}"/>
                </a:ext>
              </a:extLst>
            </p:cNvPr>
            <p:cNvSpPr/>
            <p:nvPr/>
          </p:nvSpPr>
          <p:spPr>
            <a:xfrm flipH="1">
              <a:off x="1549560" y="1334138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427E715-4000-E5E0-38C8-59186ED87B05}"/>
              </a:ext>
            </a:extLst>
          </p:cNvPr>
          <p:cNvGrpSpPr/>
          <p:nvPr/>
        </p:nvGrpSpPr>
        <p:grpSpPr>
          <a:xfrm>
            <a:off x="2585465" y="3344124"/>
            <a:ext cx="1079093" cy="1079093"/>
            <a:chOff x="4186147" y="3698717"/>
            <a:chExt cx="1079093" cy="107909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07500F77-1666-E2A2-6124-45CAA1D8D723}"/>
                </a:ext>
              </a:extLst>
            </p:cNvPr>
            <p:cNvSpPr/>
            <p:nvPr/>
          </p:nvSpPr>
          <p:spPr>
            <a:xfrm>
              <a:off x="4186147" y="3698717"/>
              <a:ext cx="1079093" cy="10790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Google Shape;14020;p146">
              <a:extLst>
                <a:ext uri="{FF2B5EF4-FFF2-40B4-BE49-F238E27FC236}">
                  <a16:creationId xmlns:a16="http://schemas.microsoft.com/office/drawing/2014/main" id="{39B7C98E-5831-523C-A23E-A2C75DE402B7}"/>
                </a:ext>
              </a:extLst>
            </p:cNvPr>
            <p:cNvSpPr/>
            <p:nvPr/>
          </p:nvSpPr>
          <p:spPr>
            <a:xfrm flipH="1">
              <a:off x="4244799" y="3950719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6B6370C1-284B-CEC0-28DF-29ECD27AD783}"/>
              </a:ext>
            </a:extLst>
          </p:cNvPr>
          <p:cNvCxnSpPr/>
          <p:nvPr/>
        </p:nvCxnSpPr>
        <p:spPr>
          <a:xfrm flipV="1">
            <a:off x="1415668" y="2094372"/>
            <a:ext cx="753935" cy="39349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C605B954-1A53-BE73-3187-B1D3772DE7C6}"/>
              </a:ext>
            </a:extLst>
          </p:cNvPr>
          <p:cNvCxnSpPr>
            <a:cxnSpLocks/>
          </p:cNvCxnSpPr>
          <p:nvPr/>
        </p:nvCxnSpPr>
        <p:spPr>
          <a:xfrm>
            <a:off x="1681679" y="2087613"/>
            <a:ext cx="1078490" cy="1256511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740A7702-4A52-4AFE-C3D8-7C576949A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29" y="648325"/>
            <a:ext cx="2345774" cy="7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8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Model learning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C64B0C-C0A0-E7B4-C69A-589AF60D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C7166D86-BC95-6EE4-F623-BC83DF03F57B}"/>
              </a:ext>
            </a:extLst>
          </p:cNvPr>
          <p:cNvGrpSpPr/>
          <p:nvPr/>
        </p:nvGrpSpPr>
        <p:grpSpPr>
          <a:xfrm>
            <a:off x="336575" y="2189837"/>
            <a:ext cx="1079093" cy="1079093"/>
            <a:chOff x="1002381" y="2189837"/>
            <a:chExt cx="1079093" cy="1079093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BA90D86E-B8E6-0233-4FB7-6176425B8459}"/>
                </a:ext>
              </a:extLst>
            </p:cNvPr>
            <p:cNvSpPr/>
            <p:nvPr/>
          </p:nvSpPr>
          <p:spPr>
            <a:xfrm>
              <a:off x="1002381" y="2189837"/>
              <a:ext cx="1079093" cy="107909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Google Shape;14020;p146">
              <a:extLst>
                <a:ext uri="{FF2B5EF4-FFF2-40B4-BE49-F238E27FC236}">
                  <a16:creationId xmlns:a16="http://schemas.microsoft.com/office/drawing/2014/main" id="{5D9D924A-DA7E-F287-F868-EFD47C37DD54}"/>
                </a:ext>
              </a:extLst>
            </p:cNvPr>
            <p:cNvSpPr/>
            <p:nvPr/>
          </p:nvSpPr>
          <p:spPr>
            <a:xfrm>
              <a:off x="1067881" y="2487862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2F0331CA-0072-A220-6948-D11B12E81A8D}"/>
              </a:ext>
            </a:extLst>
          </p:cNvPr>
          <p:cNvGrpSpPr/>
          <p:nvPr/>
        </p:nvGrpSpPr>
        <p:grpSpPr>
          <a:xfrm>
            <a:off x="2169603" y="1408769"/>
            <a:ext cx="1079093" cy="1079093"/>
            <a:chOff x="2835409" y="1408769"/>
            <a:chExt cx="1079093" cy="1079093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1E2A38D1-E773-943D-EE93-C697D09EF3D5}"/>
                </a:ext>
              </a:extLst>
            </p:cNvPr>
            <p:cNvSpPr/>
            <p:nvPr/>
          </p:nvSpPr>
          <p:spPr>
            <a:xfrm>
              <a:off x="2835409" y="1408769"/>
              <a:ext cx="1079093" cy="107909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Google Shape;14020;p146">
              <a:extLst>
                <a:ext uri="{FF2B5EF4-FFF2-40B4-BE49-F238E27FC236}">
                  <a16:creationId xmlns:a16="http://schemas.microsoft.com/office/drawing/2014/main" id="{9ECF35BB-11BA-BE4E-6F87-5D0E13087768}"/>
                </a:ext>
              </a:extLst>
            </p:cNvPr>
            <p:cNvSpPr/>
            <p:nvPr/>
          </p:nvSpPr>
          <p:spPr>
            <a:xfrm>
              <a:off x="2886428" y="1710848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617B002E-8727-B9BF-168A-99801D4A9789}"/>
              </a:ext>
            </a:extLst>
          </p:cNvPr>
          <p:cNvGrpSpPr/>
          <p:nvPr/>
        </p:nvGrpSpPr>
        <p:grpSpPr>
          <a:xfrm>
            <a:off x="825102" y="1082136"/>
            <a:ext cx="1079093" cy="1079093"/>
            <a:chOff x="1490908" y="1082136"/>
            <a:chExt cx="1079093" cy="1079093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A5A89529-FFD5-F630-A980-F56DAB9FEE36}"/>
                </a:ext>
              </a:extLst>
            </p:cNvPr>
            <p:cNvSpPr/>
            <p:nvPr/>
          </p:nvSpPr>
          <p:spPr>
            <a:xfrm>
              <a:off x="1490908" y="1082136"/>
              <a:ext cx="1079093" cy="10790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Google Shape;14020;p146">
              <a:extLst>
                <a:ext uri="{FF2B5EF4-FFF2-40B4-BE49-F238E27FC236}">
                  <a16:creationId xmlns:a16="http://schemas.microsoft.com/office/drawing/2014/main" id="{FCE79351-33E9-736C-42B0-341EC3BE8C66}"/>
                </a:ext>
              </a:extLst>
            </p:cNvPr>
            <p:cNvSpPr/>
            <p:nvPr/>
          </p:nvSpPr>
          <p:spPr>
            <a:xfrm flipH="1">
              <a:off x="1549560" y="1334138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427E715-4000-E5E0-38C8-59186ED87B05}"/>
              </a:ext>
            </a:extLst>
          </p:cNvPr>
          <p:cNvGrpSpPr/>
          <p:nvPr/>
        </p:nvGrpSpPr>
        <p:grpSpPr>
          <a:xfrm>
            <a:off x="2585465" y="3344124"/>
            <a:ext cx="1079093" cy="1079093"/>
            <a:chOff x="4186147" y="3698717"/>
            <a:chExt cx="1079093" cy="107909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07500F77-1666-E2A2-6124-45CAA1D8D723}"/>
                </a:ext>
              </a:extLst>
            </p:cNvPr>
            <p:cNvSpPr/>
            <p:nvPr/>
          </p:nvSpPr>
          <p:spPr>
            <a:xfrm>
              <a:off x="4186147" y="3698717"/>
              <a:ext cx="1079093" cy="10790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Google Shape;14020;p146">
              <a:extLst>
                <a:ext uri="{FF2B5EF4-FFF2-40B4-BE49-F238E27FC236}">
                  <a16:creationId xmlns:a16="http://schemas.microsoft.com/office/drawing/2014/main" id="{39B7C98E-5831-523C-A23E-A2C75DE402B7}"/>
                </a:ext>
              </a:extLst>
            </p:cNvPr>
            <p:cNvSpPr/>
            <p:nvPr/>
          </p:nvSpPr>
          <p:spPr>
            <a:xfrm flipH="1">
              <a:off x="4244799" y="3950719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6B6370C1-284B-CEC0-28DF-29ECD27AD783}"/>
              </a:ext>
            </a:extLst>
          </p:cNvPr>
          <p:cNvCxnSpPr/>
          <p:nvPr/>
        </p:nvCxnSpPr>
        <p:spPr>
          <a:xfrm flipV="1">
            <a:off x="1415668" y="2094372"/>
            <a:ext cx="753935" cy="39349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C605B954-1A53-BE73-3187-B1D3772DE7C6}"/>
              </a:ext>
            </a:extLst>
          </p:cNvPr>
          <p:cNvCxnSpPr>
            <a:cxnSpLocks/>
          </p:cNvCxnSpPr>
          <p:nvPr/>
        </p:nvCxnSpPr>
        <p:spPr>
          <a:xfrm>
            <a:off x="1681679" y="2087613"/>
            <a:ext cx="1078490" cy="1256511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BE34273B-B476-8C38-030B-0C37449E73C8}"/>
              </a:ext>
            </a:extLst>
          </p:cNvPr>
          <p:cNvGrpSpPr/>
          <p:nvPr/>
        </p:nvGrpSpPr>
        <p:grpSpPr>
          <a:xfrm>
            <a:off x="4782045" y="1414577"/>
            <a:ext cx="1079093" cy="1079093"/>
            <a:chOff x="1002381" y="2189837"/>
            <a:chExt cx="1079093" cy="1079093"/>
          </a:xfrm>
        </p:grpSpPr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2CCD7897-3175-4667-F972-F8431227BC32}"/>
                </a:ext>
              </a:extLst>
            </p:cNvPr>
            <p:cNvSpPr/>
            <p:nvPr/>
          </p:nvSpPr>
          <p:spPr>
            <a:xfrm>
              <a:off x="1002381" y="2189837"/>
              <a:ext cx="1079093" cy="107909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Google Shape;14020;p146">
              <a:extLst>
                <a:ext uri="{FF2B5EF4-FFF2-40B4-BE49-F238E27FC236}">
                  <a16:creationId xmlns:a16="http://schemas.microsoft.com/office/drawing/2014/main" id="{2CC31B97-B6EC-3000-88BF-1778A4C170CC}"/>
                </a:ext>
              </a:extLst>
            </p:cNvPr>
            <p:cNvSpPr/>
            <p:nvPr/>
          </p:nvSpPr>
          <p:spPr>
            <a:xfrm>
              <a:off x="1067881" y="2487862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3236AA0-F836-F75A-FD86-F0DCAA954A92}"/>
              </a:ext>
            </a:extLst>
          </p:cNvPr>
          <p:cNvGrpSpPr/>
          <p:nvPr/>
        </p:nvGrpSpPr>
        <p:grpSpPr>
          <a:xfrm>
            <a:off x="5759099" y="1414576"/>
            <a:ext cx="1079093" cy="1079093"/>
            <a:chOff x="2835409" y="1408769"/>
            <a:chExt cx="1079093" cy="1079093"/>
          </a:xfrm>
        </p:grpSpPr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10B74628-7900-306A-78FB-DDB2B22F7ED1}"/>
                </a:ext>
              </a:extLst>
            </p:cNvPr>
            <p:cNvSpPr/>
            <p:nvPr/>
          </p:nvSpPr>
          <p:spPr>
            <a:xfrm>
              <a:off x="2835409" y="1408769"/>
              <a:ext cx="1079093" cy="107909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Google Shape;14020;p146">
              <a:extLst>
                <a:ext uri="{FF2B5EF4-FFF2-40B4-BE49-F238E27FC236}">
                  <a16:creationId xmlns:a16="http://schemas.microsoft.com/office/drawing/2014/main" id="{11F968A0-7778-6E1C-1588-43D3BD1049C7}"/>
                </a:ext>
              </a:extLst>
            </p:cNvPr>
            <p:cNvSpPr/>
            <p:nvPr/>
          </p:nvSpPr>
          <p:spPr>
            <a:xfrm>
              <a:off x="2886428" y="1710848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08846ED5-7C89-9711-07EA-1F53C408A2D2}"/>
              </a:ext>
            </a:extLst>
          </p:cNvPr>
          <p:cNvGrpSpPr/>
          <p:nvPr/>
        </p:nvGrpSpPr>
        <p:grpSpPr>
          <a:xfrm>
            <a:off x="5822754" y="3146799"/>
            <a:ext cx="1079093" cy="1079093"/>
            <a:chOff x="4186147" y="3698717"/>
            <a:chExt cx="1079093" cy="1079093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E8629EAE-E13A-2E22-359A-2211EC06BE9F}"/>
                </a:ext>
              </a:extLst>
            </p:cNvPr>
            <p:cNvSpPr/>
            <p:nvPr/>
          </p:nvSpPr>
          <p:spPr>
            <a:xfrm>
              <a:off x="4186147" y="3698717"/>
              <a:ext cx="1079093" cy="10790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Google Shape;14020;p146">
              <a:extLst>
                <a:ext uri="{FF2B5EF4-FFF2-40B4-BE49-F238E27FC236}">
                  <a16:creationId xmlns:a16="http://schemas.microsoft.com/office/drawing/2014/main" id="{66EA89C8-1859-FDF4-C047-5C8971F4A936}"/>
                </a:ext>
              </a:extLst>
            </p:cNvPr>
            <p:cNvSpPr/>
            <p:nvPr/>
          </p:nvSpPr>
          <p:spPr>
            <a:xfrm flipH="1">
              <a:off x="4244799" y="3950719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8B80A377-D9F7-AE43-29DE-FA9DD2795D20}"/>
              </a:ext>
            </a:extLst>
          </p:cNvPr>
          <p:cNvGrpSpPr/>
          <p:nvPr/>
        </p:nvGrpSpPr>
        <p:grpSpPr>
          <a:xfrm>
            <a:off x="4838900" y="3160155"/>
            <a:ext cx="1079093" cy="1079093"/>
            <a:chOff x="1490908" y="1082136"/>
            <a:chExt cx="1079093" cy="1079093"/>
          </a:xfrm>
        </p:grpSpPr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D7BA0E23-8290-030F-B971-262E342EA568}"/>
                </a:ext>
              </a:extLst>
            </p:cNvPr>
            <p:cNvSpPr/>
            <p:nvPr/>
          </p:nvSpPr>
          <p:spPr>
            <a:xfrm>
              <a:off x="1490908" y="1082136"/>
              <a:ext cx="1079093" cy="10790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Google Shape;14020;p146">
              <a:extLst>
                <a:ext uri="{FF2B5EF4-FFF2-40B4-BE49-F238E27FC236}">
                  <a16:creationId xmlns:a16="http://schemas.microsoft.com/office/drawing/2014/main" id="{31631810-A1BC-5D17-719C-ADBA630DF435}"/>
                </a:ext>
              </a:extLst>
            </p:cNvPr>
            <p:cNvSpPr/>
            <p:nvPr/>
          </p:nvSpPr>
          <p:spPr>
            <a:xfrm flipH="1">
              <a:off x="1549560" y="1334138"/>
              <a:ext cx="948095" cy="575091"/>
            </a:xfrm>
            <a:custGeom>
              <a:avLst/>
              <a:gdLst/>
              <a:ahLst/>
              <a:cxnLst/>
              <a:rect l="l" t="t" r="r" b="b"/>
              <a:pathLst>
                <a:path w="29464" h="18110" extrusionOk="0">
                  <a:moveTo>
                    <a:pt x="10365" y="1"/>
                  </a:moveTo>
                  <a:cubicBezTo>
                    <a:pt x="10212" y="1"/>
                    <a:pt x="10059" y="98"/>
                    <a:pt x="10038" y="297"/>
                  </a:cubicBezTo>
                  <a:lnTo>
                    <a:pt x="8943" y="10253"/>
                  </a:lnTo>
                  <a:lnTo>
                    <a:pt x="344" y="10253"/>
                  </a:lnTo>
                  <a:cubicBezTo>
                    <a:pt x="341" y="10252"/>
                    <a:pt x="338" y="10252"/>
                    <a:pt x="334" y="10252"/>
                  </a:cubicBezTo>
                  <a:cubicBezTo>
                    <a:pt x="153" y="10252"/>
                    <a:pt x="1" y="10398"/>
                    <a:pt x="1" y="10585"/>
                  </a:cubicBezTo>
                  <a:cubicBezTo>
                    <a:pt x="1" y="10767"/>
                    <a:pt x="153" y="10912"/>
                    <a:pt x="334" y="10912"/>
                  </a:cubicBezTo>
                  <a:cubicBezTo>
                    <a:pt x="338" y="10912"/>
                    <a:pt x="341" y="10912"/>
                    <a:pt x="344" y="10912"/>
                  </a:cubicBezTo>
                  <a:lnTo>
                    <a:pt x="9231" y="10912"/>
                  </a:lnTo>
                  <a:cubicBezTo>
                    <a:pt x="9400" y="10912"/>
                    <a:pt x="9542" y="10787"/>
                    <a:pt x="9558" y="10618"/>
                  </a:cubicBezTo>
                  <a:lnTo>
                    <a:pt x="10240" y="4444"/>
                  </a:lnTo>
                  <a:lnTo>
                    <a:pt x="10910" y="17799"/>
                  </a:lnTo>
                  <a:cubicBezTo>
                    <a:pt x="10921" y="17968"/>
                    <a:pt x="11057" y="18104"/>
                    <a:pt x="11226" y="18110"/>
                  </a:cubicBezTo>
                  <a:lnTo>
                    <a:pt x="11242" y="18110"/>
                  </a:lnTo>
                  <a:cubicBezTo>
                    <a:pt x="11406" y="18110"/>
                    <a:pt x="11542" y="17990"/>
                    <a:pt x="11564" y="17832"/>
                  </a:cubicBezTo>
                  <a:lnTo>
                    <a:pt x="12724" y="10018"/>
                  </a:lnTo>
                  <a:lnTo>
                    <a:pt x="13629" y="13680"/>
                  </a:lnTo>
                  <a:cubicBezTo>
                    <a:pt x="13670" y="13848"/>
                    <a:pt x="13809" y="13929"/>
                    <a:pt x="13948" y="13929"/>
                  </a:cubicBezTo>
                  <a:cubicBezTo>
                    <a:pt x="14103" y="13929"/>
                    <a:pt x="14257" y="13829"/>
                    <a:pt x="14277" y="13636"/>
                  </a:cubicBezTo>
                  <a:lnTo>
                    <a:pt x="15056" y="6084"/>
                  </a:lnTo>
                  <a:lnTo>
                    <a:pt x="16108" y="13004"/>
                  </a:lnTo>
                  <a:cubicBezTo>
                    <a:pt x="16135" y="13157"/>
                    <a:pt x="16261" y="13271"/>
                    <a:pt x="16419" y="13282"/>
                  </a:cubicBezTo>
                  <a:cubicBezTo>
                    <a:pt x="16426" y="13283"/>
                    <a:pt x="16434" y="13283"/>
                    <a:pt x="16441" y="13283"/>
                  </a:cubicBezTo>
                  <a:cubicBezTo>
                    <a:pt x="16590" y="13283"/>
                    <a:pt x="16720" y="13182"/>
                    <a:pt x="16751" y="13037"/>
                  </a:cubicBezTo>
                  <a:lnTo>
                    <a:pt x="17835" y="8885"/>
                  </a:lnTo>
                  <a:lnTo>
                    <a:pt x="18331" y="14481"/>
                  </a:lnTo>
                  <a:cubicBezTo>
                    <a:pt x="18348" y="14650"/>
                    <a:pt x="18489" y="14781"/>
                    <a:pt x="18658" y="14781"/>
                  </a:cubicBezTo>
                  <a:lnTo>
                    <a:pt x="18664" y="14781"/>
                  </a:lnTo>
                  <a:cubicBezTo>
                    <a:pt x="18827" y="14781"/>
                    <a:pt x="18969" y="14655"/>
                    <a:pt x="18991" y="14492"/>
                  </a:cubicBezTo>
                  <a:lnTo>
                    <a:pt x="19721" y="7806"/>
                  </a:lnTo>
                  <a:lnTo>
                    <a:pt x="20353" y="10961"/>
                  </a:lnTo>
                  <a:cubicBezTo>
                    <a:pt x="20380" y="11113"/>
                    <a:pt x="20516" y="11228"/>
                    <a:pt x="20674" y="11228"/>
                  </a:cubicBezTo>
                  <a:lnTo>
                    <a:pt x="29120" y="11228"/>
                  </a:lnTo>
                  <a:cubicBezTo>
                    <a:pt x="29124" y="11228"/>
                    <a:pt x="29127" y="11228"/>
                    <a:pt x="29130" y="11228"/>
                  </a:cubicBezTo>
                  <a:cubicBezTo>
                    <a:pt x="29316" y="11228"/>
                    <a:pt x="29464" y="11083"/>
                    <a:pt x="29464" y="10895"/>
                  </a:cubicBezTo>
                  <a:cubicBezTo>
                    <a:pt x="29464" y="10716"/>
                    <a:pt x="29321" y="10568"/>
                    <a:pt x="29139" y="10568"/>
                  </a:cubicBezTo>
                  <a:cubicBezTo>
                    <a:pt x="29133" y="10568"/>
                    <a:pt x="29127" y="10568"/>
                    <a:pt x="29120" y="10569"/>
                  </a:cubicBezTo>
                  <a:lnTo>
                    <a:pt x="20941" y="10569"/>
                  </a:lnTo>
                  <a:lnTo>
                    <a:pt x="19950" y="5594"/>
                  </a:lnTo>
                  <a:cubicBezTo>
                    <a:pt x="19918" y="5434"/>
                    <a:pt x="19782" y="5326"/>
                    <a:pt x="19623" y="5326"/>
                  </a:cubicBezTo>
                  <a:cubicBezTo>
                    <a:pt x="19620" y="5326"/>
                    <a:pt x="19616" y="5327"/>
                    <a:pt x="19612" y="5327"/>
                  </a:cubicBezTo>
                  <a:cubicBezTo>
                    <a:pt x="19448" y="5332"/>
                    <a:pt x="19318" y="5457"/>
                    <a:pt x="19301" y="5621"/>
                  </a:cubicBezTo>
                  <a:lnTo>
                    <a:pt x="18691" y="11130"/>
                  </a:lnTo>
                  <a:lnTo>
                    <a:pt x="18320" y="6940"/>
                  </a:lnTo>
                  <a:cubicBezTo>
                    <a:pt x="18303" y="6745"/>
                    <a:pt x="18148" y="6642"/>
                    <a:pt x="17994" y="6642"/>
                  </a:cubicBezTo>
                  <a:cubicBezTo>
                    <a:pt x="17857" y="6642"/>
                    <a:pt x="17721" y="6722"/>
                    <a:pt x="17677" y="6890"/>
                  </a:cubicBezTo>
                  <a:lnTo>
                    <a:pt x="16517" y="11326"/>
                  </a:lnTo>
                  <a:lnTo>
                    <a:pt x="15318" y="3441"/>
                  </a:lnTo>
                  <a:cubicBezTo>
                    <a:pt x="15291" y="3278"/>
                    <a:pt x="15149" y="3158"/>
                    <a:pt x="14986" y="3158"/>
                  </a:cubicBezTo>
                  <a:cubicBezTo>
                    <a:pt x="14817" y="3163"/>
                    <a:pt x="14680" y="3289"/>
                    <a:pt x="14664" y="3452"/>
                  </a:cubicBezTo>
                  <a:lnTo>
                    <a:pt x="13814" y="11696"/>
                  </a:lnTo>
                  <a:lnTo>
                    <a:pt x="12959" y="8242"/>
                  </a:lnTo>
                  <a:cubicBezTo>
                    <a:pt x="12922" y="8096"/>
                    <a:pt x="12792" y="7990"/>
                    <a:pt x="12642" y="7990"/>
                  </a:cubicBezTo>
                  <a:cubicBezTo>
                    <a:pt x="12635" y="7990"/>
                    <a:pt x="12628" y="7991"/>
                    <a:pt x="12621" y="7991"/>
                  </a:cubicBezTo>
                  <a:cubicBezTo>
                    <a:pt x="12468" y="8002"/>
                    <a:pt x="12337" y="8117"/>
                    <a:pt x="12316" y="8275"/>
                  </a:cubicBezTo>
                  <a:lnTo>
                    <a:pt x="11400" y="14437"/>
                  </a:lnTo>
                  <a:lnTo>
                    <a:pt x="10697" y="314"/>
                  </a:lnTo>
                  <a:cubicBezTo>
                    <a:pt x="10686" y="107"/>
                    <a:pt x="10525" y="1"/>
                    <a:pt x="10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1AC97A42-5C00-223D-D3B9-F10D6EA50D91}"/>
              </a:ext>
            </a:extLst>
          </p:cNvPr>
          <p:cNvSpPr/>
          <p:nvPr/>
        </p:nvSpPr>
        <p:spPr>
          <a:xfrm>
            <a:off x="4602905" y="1067795"/>
            <a:ext cx="2414426" cy="158019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F6C90DD-148D-2A53-87AE-99A713DD0553}"/>
              </a:ext>
            </a:extLst>
          </p:cNvPr>
          <p:cNvSpPr txBox="1"/>
          <p:nvPr/>
        </p:nvSpPr>
        <p:spPr>
          <a:xfrm>
            <a:off x="4644258" y="107968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>
                <a:solidFill>
                  <a:schemeClr val="bg1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Positive pairs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B772D6E-2319-BB4C-72A4-AE8C36E1EE45}"/>
              </a:ext>
            </a:extLst>
          </p:cNvPr>
          <p:cNvSpPr txBox="1"/>
          <p:nvPr/>
        </p:nvSpPr>
        <p:spPr>
          <a:xfrm>
            <a:off x="4584836" y="290813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>
                <a:solidFill>
                  <a:schemeClr val="bg1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Positive pairs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3BBE10C-D9D9-7AF9-23CF-D61CA60D1B53}"/>
              </a:ext>
            </a:extLst>
          </p:cNvPr>
          <p:cNvSpPr/>
          <p:nvPr/>
        </p:nvSpPr>
        <p:spPr>
          <a:xfrm>
            <a:off x="4584836" y="2829780"/>
            <a:ext cx="2414426" cy="158019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A0C3ABA2-BFF5-2095-C8D4-FC0AC4BE35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13247315">
            <a:off x="6976404" y="2320828"/>
            <a:ext cx="690612" cy="690612"/>
          </a:xfrm>
          <a:prstGeom prst="rect">
            <a:avLst/>
          </a:prstGeom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7988997E-F1B0-6CC5-6339-D52B0FB712D4}"/>
              </a:ext>
            </a:extLst>
          </p:cNvPr>
          <p:cNvSpPr txBox="1"/>
          <p:nvPr/>
        </p:nvSpPr>
        <p:spPr>
          <a:xfrm>
            <a:off x="7462321" y="242695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>
                <a:solidFill>
                  <a:schemeClr val="bg1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Negative pairs</a:t>
            </a:r>
          </a:p>
        </p:txBody>
      </p:sp>
      <p:sp>
        <p:nvSpPr>
          <p:cNvPr id="61" name="箭號: 向右 10">
            <a:extLst>
              <a:ext uri="{FF2B5EF4-FFF2-40B4-BE49-F238E27FC236}">
                <a16:creationId xmlns:a16="http://schemas.microsoft.com/office/drawing/2014/main" id="{35CEF425-7932-91F9-C535-E57D07B1833D}"/>
              </a:ext>
            </a:extLst>
          </p:cNvPr>
          <p:cNvSpPr/>
          <p:nvPr/>
        </p:nvSpPr>
        <p:spPr>
          <a:xfrm>
            <a:off x="4020138" y="2689723"/>
            <a:ext cx="396000" cy="14937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8BF38E-DD59-98F5-0DA9-57C518EF2C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42" r="-1"/>
          <a:stretch/>
        </p:blipFill>
        <p:spPr>
          <a:xfrm>
            <a:off x="7072588" y="687573"/>
            <a:ext cx="2281457" cy="7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2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>
          <a:extLst>
            <a:ext uri="{FF2B5EF4-FFF2-40B4-BE49-F238E27FC236}">
              <a16:creationId xmlns:a16="http://schemas.microsoft.com/office/drawing/2014/main" id="{D9F1A1D0-5AD5-D465-303E-B22F7C624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2">
            <a:extLst>
              <a:ext uri="{FF2B5EF4-FFF2-40B4-BE49-F238E27FC236}">
                <a16:creationId xmlns:a16="http://schemas.microsoft.com/office/drawing/2014/main" id="{0DD16D2E-EA7D-3B75-9D14-D083997FA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2050" y="2147400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Our Method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20" name="圖片 719">
            <a:extLst>
              <a:ext uri="{FF2B5EF4-FFF2-40B4-BE49-F238E27FC236}">
                <a16:creationId xmlns:a16="http://schemas.microsoft.com/office/drawing/2014/main" id="{CCCE41D2-0B52-BAD0-46D0-22C428ACE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6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>
          <a:extLst>
            <a:ext uri="{FF2B5EF4-FFF2-40B4-BE49-F238E27FC236}">
              <a16:creationId xmlns:a16="http://schemas.microsoft.com/office/drawing/2014/main" id="{51797171-65B8-E73E-8F18-D21AB366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>
            <a:extLst>
              <a:ext uri="{FF2B5EF4-FFF2-40B4-BE49-F238E27FC236}">
                <a16:creationId xmlns:a16="http://schemas.microsoft.com/office/drawing/2014/main" id="{A41D9F00-12F2-9B8F-DBFA-6D5BA857E497}"/>
              </a:ext>
            </a:extLst>
          </p:cNvPr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>
              <a:extLst>
                <a:ext uri="{FF2B5EF4-FFF2-40B4-BE49-F238E27FC236}">
                  <a16:creationId xmlns:a16="http://schemas.microsoft.com/office/drawing/2014/main" id="{4825680D-584D-FE66-3C31-94120114A1B6}"/>
                </a:ext>
              </a:extLst>
            </p:cNvPr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>
              <a:extLst>
                <a:ext uri="{FF2B5EF4-FFF2-40B4-BE49-F238E27FC236}">
                  <a16:creationId xmlns:a16="http://schemas.microsoft.com/office/drawing/2014/main" id="{1C9464BF-9AAB-670B-8ABF-EB15ADA20EA7}"/>
                </a:ext>
              </a:extLst>
            </p:cNvPr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>
                <a:extLst>
                  <a:ext uri="{FF2B5EF4-FFF2-40B4-BE49-F238E27FC236}">
                    <a16:creationId xmlns:a16="http://schemas.microsoft.com/office/drawing/2014/main" id="{AD61B818-8453-7D7C-66EC-494D6F8E86A5}"/>
                  </a:ext>
                </a:extLst>
              </p:cNvPr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>
                <a:extLst>
                  <a:ext uri="{FF2B5EF4-FFF2-40B4-BE49-F238E27FC236}">
                    <a16:creationId xmlns:a16="http://schemas.microsoft.com/office/drawing/2014/main" id="{49D1D789-D84B-45EA-C12B-84142B9CFAD1}"/>
                  </a:ext>
                </a:extLst>
              </p:cNvPr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>
                <a:extLst>
                  <a:ext uri="{FF2B5EF4-FFF2-40B4-BE49-F238E27FC236}">
                    <a16:creationId xmlns:a16="http://schemas.microsoft.com/office/drawing/2014/main" id="{CB619EA9-FC2A-77E9-EE8A-69DD4016B4DD}"/>
                  </a:ext>
                </a:extLst>
              </p:cNvPr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A86DC335-8F7D-1E3B-9A4D-AACD047435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Input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D3DE9DAE-9D0D-B491-E3F0-80B2466563A9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2A14BB-BBC4-0202-126A-C4906D35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4F63EA7-8BF9-D26E-0C0D-1E9BF39CAC2B}"/>
              </a:ext>
            </a:extLst>
          </p:cNvPr>
          <p:cNvSpPr txBox="1"/>
          <p:nvPr/>
        </p:nvSpPr>
        <p:spPr>
          <a:xfrm>
            <a:off x="597750" y="987388"/>
            <a:ext cx="777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Sample k channels from n channels, k = 1, 2, 3….., n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in permuted order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n varies for different data source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0AF587-1C24-B213-D99D-EEF4CD13BF6F}"/>
              </a:ext>
            </a:extLst>
          </p:cNvPr>
          <p:cNvSpPr txBox="1"/>
          <p:nvPr/>
        </p:nvSpPr>
        <p:spPr>
          <a:xfrm>
            <a:off x="1719244" y="2292892"/>
            <a:ext cx="65765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Ex. n = 12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, when using standard 12-lead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Batch 1: k=3 </a:t>
            </a:r>
            <a:r>
              <a:rPr lang="en-US" altLang="zh-TW" sz="16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(I, II, V2), (</a:t>
            </a:r>
            <a:r>
              <a:rPr lang="en-US" altLang="zh-TW" sz="1600" dirty="0" err="1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aVF</a:t>
            </a:r>
            <a:r>
              <a:rPr lang="en-US" altLang="zh-TW" sz="16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, III, V6) , (V6, </a:t>
            </a:r>
            <a:r>
              <a:rPr lang="en-US" altLang="zh-TW" sz="1600" dirty="0" err="1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aVF</a:t>
            </a:r>
            <a:r>
              <a:rPr lang="en-US" altLang="zh-TW" sz="16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, III)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…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Batch 2: k=4 </a:t>
            </a:r>
            <a:r>
              <a:rPr lang="en-US" altLang="zh-TW" sz="16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(I, III, </a:t>
            </a:r>
            <a:r>
              <a:rPr lang="en-US" altLang="zh-TW" sz="1600" dirty="0" err="1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aVF</a:t>
            </a:r>
            <a:r>
              <a:rPr lang="en-US" altLang="zh-TW" sz="16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, V1), (II, </a:t>
            </a:r>
            <a:r>
              <a:rPr lang="en-US" altLang="zh-TW" sz="1600" dirty="0" err="1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aVR</a:t>
            </a:r>
            <a:r>
              <a:rPr lang="en-US" altLang="zh-TW" sz="16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, V3, V4)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…</a:t>
            </a:r>
          </a:p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Ex. n = 35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or more, when using multi-channel ECG / BSPM data</a:t>
            </a:r>
          </a:p>
        </p:txBody>
      </p:sp>
      <p:sp>
        <p:nvSpPr>
          <p:cNvPr id="10" name="圓角矩形 3">
            <a:extLst>
              <a:ext uri="{FF2B5EF4-FFF2-40B4-BE49-F238E27FC236}">
                <a16:creationId xmlns:a16="http://schemas.microsoft.com/office/drawing/2014/main" id="{537A538C-ABF6-FC4C-CFD5-E2FE3540D463}"/>
              </a:ext>
            </a:extLst>
          </p:cNvPr>
          <p:cNvSpPr/>
          <p:nvPr/>
        </p:nvSpPr>
        <p:spPr>
          <a:xfrm>
            <a:off x="1546202" y="2150214"/>
            <a:ext cx="6532049" cy="1362574"/>
          </a:xfrm>
          <a:prstGeom prst="roundRect">
            <a:avLst/>
          </a:prstGeom>
          <a:solidFill>
            <a:srgbClr val="C4DAFC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EAC986-9E04-7682-D43F-A8180374CD77}"/>
              </a:ext>
            </a:extLst>
          </p:cNvPr>
          <p:cNvSpPr txBox="1"/>
          <p:nvPr/>
        </p:nvSpPr>
        <p:spPr>
          <a:xfrm>
            <a:off x="1492308" y="4015979"/>
            <a:ext cx="6251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lata" panose="02020500000000000000" charset="0"/>
                <a:cs typeface="Alata" panose="02020500000000000000" charset="0"/>
              </a:rPr>
              <a:t>Automatically identify recording sites</a:t>
            </a:r>
          </a:p>
          <a:p>
            <a:r>
              <a:rPr lang="en-US" altLang="zh-TW" sz="1800" dirty="0">
                <a:latin typeface="Alata" panose="02020500000000000000" charset="0"/>
                <a:cs typeface="Alata" panose="02020500000000000000" charset="0"/>
              </a:rPr>
              <a:t>Takes any position, any number of leads as input</a:t>
            </a:r>
          </a:p>
        </p:txBody>
      </p:sp>
      <p:sp>
        <p:nvSpPr>
          <p:cNvPr id="13" name="箭號: 向右 10">
            <a:extLst>
              <a:ext uri="{FF2B5EF4-FFF2-40B4-BE49-F238E27FC236}">
                <a16:creationId xmlns:a16="http://schemas.microsoft.com/office/drawing/2014/main" id="{3C17A254-82F9-4B09-C118-52D50FAB8DF7}"/>
              </a:ext>
            </a:extLst>
          </p:cNvPr>
          <p:cNvSpPr/>
          <p:nvPr/>
        </p:nvSpPr>
        <p:spPr>
          <a:xfrm>
            <a:off x="738325" y="4266356"/>
            <a:ext cx="527555" cy="18352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924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>
          <a:extLst>
            <a:ext uri="{FF2B5EF4-FFF2-40B4-BE49-F238E27FC236}">
              <a16:creationId xmlns:a16="http://schemas.microsoft.com/office/drawing/2014/main" id="{2D3C2F74-D522-B959-F959-610A2D87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5" descr="一張含有 文字, 螢幕擷取畫面, 圖表, 方案 的圖片&#10;&#10;自動產生的描述">
            <a:extLst>
              <a:ext uri="{FF2B5EF4-FFF2-40B4-BE49-F238E27FC236}">
                <a16:creationId xmlns:a16="http://schemas.microsoft.com/office/drawing/2014/main" id="{A678B745-F735-EDEC-805D-9213856A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2" t="17741" r="43737" b="45562"/>
          <a:stretch/>
        </p:blipFill>
        <p:spPr>
          <a:xfrm>
            <a:off x="155675" y="1804257"/>
            <a:ext cx="5283119" cy="3232044"/>
          </a:xfrm>
          <a:prstGeom prst="rect">
            <a:avLst/>
          </a:prstGeom>
        </p:spPr>
      </p:pic>
      <p:grpSp>
        <p:nvGrpSpPr>
          <p:cNvPr id="691" name="Google Shape;691;p60">
            <a:extLst>
              <a:ext uri="{FF2B5EF4-FFF2-40B4-BE49-F238E27FC236}">
                <a16:creationId xmlns:a16="http://schemas.microsoft.com/office/drawing/2014/main" id="{E52BCE30-6E21-523E-05C3-E2A48662CDFE}"/>
              </a:ext>
            </a:extLst>
          </p:cNvPr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>
              <a:extLst>
                <a:ext uri="{FF2B5EF4-FFF2-40B4-BE49-F238E27FC236}">
                  <a16:creationId xmlns:a16="http://schemas.microsoft.com/office/drawing/2014/main" id="{E27D7E25-7A6C-5EDD-4486-F2268C4EF785}"/>
                </a:ext>
              </a:extLst>
            </p:cNvPr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>
              <a:extLst>
                <a:ext uri="{FF2B5EF4-FFF2-40B4-BE49-F238E27FC236}">
                  <a16:creationId xmlns:a16="http://schemas.microsoft.com/office/drawing/2014/main" id="{51A7C886-616F-BD8B-DE14-FF22F6B0CC91}"/>
                </a:ext>
              </a:extLst>
            </p:cNvPr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>
                <a:extLst>
                  <a:ext uri="{FF2B5EF4-FFF2-40B4-BE49-F238E27FC236}">
                    <a16:creationId xmlns:a16="http://schemas.microsoft.com/office/drawing/2014/main" id="{592314AA-BFD0-3725-37FA-61D0A93C526C}"/>
                  </a:ext>
                </a:extLst>
              </p:cNvPr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>
                <a:extLst>
                  <a:ext uri="{FF2B5EF4-FFF2-40B4-BE49-F238E27FC236}">
                    <a16:creationId xmlns:a16="http://schemas.microsoft.com/office/drawing/2014/main" id="{42C0EFEA-B26B-BC46-5745-A329448E9F52}"/>
                  </a:ext>
                </a:extLst>
              </p:cNvPr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>
                <a:extLst>
                  <a:ext uri="{FF2B5EF4-FFF2-40B4-BE49-F238E27FC236}">
                    <a16:creationId xmlns:a16="http://schemas.microsoft.com/office/drawing/2014/main" id="{F2B55424-1203-F10B-E03A-F3B6C3CA9A85}"/>
                  </a:ext>
                </a:extLst>
              </p:cNvPr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ECD23112-1E27-AEAC-3C77-491AC4403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Encoder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07EF88F4-809F-F8A0-2859-5ACBBAF448BD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B4AFEB-2926-429B-F43A-8F2A58BC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B4A86D4-F64F-95FB-05FF-02F83A8A36E5}"/>
              </a:ext>
            </a:extLst>
          </p:cNvPr>
          <p:cNvSpPr txBox="1"/>
          <p:nvPr/>
        </p:nvSpPr>
        <p:spPr>
          <a:xfrm>
            <a:off x="477150" y="767415"/>
            <a:ext cx="3049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Spatiotemporal </a:t>
            </a:r>
            <a:r>
              <a:rPr lang="en-US" altLang="zh-TW" sz="1600" dirty="0" err="1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patchifying</a:t>
            </a:r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Masking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Vision Transformer</a:t>
            </a:r>
          </a:p>
          <a:p>
            <a:pPr marL="0" indent="0">
              <a:buNone/>
            </a:pPr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6ADF0C6-5E3D-A94D-AB76-ABD8CCB8EE7B}"/>
              </a:ext>
            </a:extLst>
          </p:cNvPr>
          <p:cNvSpPr txBox="1"/>
          <p:nvPr/>
        </p:nvSpPr>
        <p:spPr>
          <a:xfrm>
            <a:off x="6003508" y="2118419"/>
            <a:ext cx="29245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Obtain </a:t>
            </a:r>
            <a:r>
              <a:rPr lang="en-US" altLang="zh-TW" sz="1600" b="1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latent representation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(signal feature extracted by the model)</a:t>
            </a:r>
            <a:endParaRPr lang="zh-TW" altLang="en-US" sz="1600" dirty="0">
              <a:solidFill>
                <a:schemeClr val="bg2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10" name="圓角矩形 3">
            <a:extLst>
              <a:ext uri="{FF2B5EF4-FFF2-40B4-BE49-F238E27FC236}">
                <a16:creationId xmlns:a16="http://schemas.microsoft.com/office/drawing/2014/main" id="{4540964B-7BE8-2F96-0A04-234309EB39BD}"/>
              </a:ext>
            </a:extLst>
          </p:cNvPr>
          <p:cNvSpPr/>
          <p:nvPr/>
        </p:nvSpPr>
        <p:spPr>
          <a:xfrm>
            <a:off x="215975" y="1769088"/>
            <a:ext cx="5610960" cy="3232044"/>
          </a:xfrm>
          <a:prstGeom prst="roundRect">
            <a:avLst/>
          </a:prstGeom>
          <a:solidFill>
            <a:srgbClr val="C4DAFC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5814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>
          <a:extLst>
            <a:ext uri="{FF2B5EF4-FFF2-40B4-BE49-F238E27FC236}">
              <a16:creationId xmlns:a16="http://schemas.microsoft.com/office/drawing/2014/main" id="{CD373A5A-F641-22B3-BE89-383F48847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>
            <a:extLst>
              <a:ext uri="{FF2B5EF4-FFF2-40B4-BE49-F238E27FC236}">
                <a16:creationId xmlns:a16="http://schemas.microsoft.com/office/drawing/2014/main" id="{B4D3D48E-CC8F-4DBA-A899-15F2A6C2D574}"/>
              </a:ext>
            </a:extLst>
          </p:cNvPr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>
              <a:extLst>
                <a:ext uri="{FF2B5EF4-FFF2-40B4-BE49-F238E27FC236}">
                  <a16:creationId xmlns:a16="http://schemas.microsoft.com/office/drawing/2014/main" id="{1B34C364-A3B1-58DA-EE15-7888B861D1E3}"/>
                </a:ext>
              </a:extLst>
            </p:cNvPr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>
              <a:extLst>
                <a:ext uri="{FF2B5EF4-FFF2-40B4-BE49-F238E27FC236}">
                  <a16:creationId xmlns:a16="http://schemas.microsoft.com/office/drawing/2014/main" id="{CC76AB16-8408-140B-53E6-CCAEC0890EF9}"/>
                </a:ext>
              </a:extLst>
            </p:cNvPr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>
                <a:extLst>
                  <a:ext uri="{FF2B5EF4-FFF2-40B4-BE49-F238E27FC236}">
                    <a16:creationId xmlns:a16="http://schemas.microsoft.com/office/drawing/2014/main" id="{F3ED4AE1-8C2D-96EC-92D2-444F3F5E1FFB}"/>
                  </a:ext>
                </a:extLst>
              </p:cNvPr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>
                <a:extLst>
                  <a:ext uri="{FF2B5EF4-FFF2-40B4-BE49-F238E27FC236}">
                    <a16:creationId xmlns:a16="http://schemas.microsoft.com/office/drawing/2014/main" id="{D0959E68-6175-7BA1-7DA6-9D3BB0BC5147}"/>
                  </a:ext>
                </a:extLst>
              </p:cNvPr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>
                <a:extLst>
                  <a:ext uri="{FF2B5EF4-FFF2-40B4-BE49-F238E27FC236}">
                    <a16:creationId xmlns:a16="http://schemas.microsoft.com/office/drawing/2014/main" id="{788E83B3-A642-1C09-1492-ECF9D4B9F69F}"/>
                  </a:ext>
                </a:extLst>
              </p:cNvPr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873D0E34-6ED5-C562-1DB1-FBB2EBA9F3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Decoder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DF3C0598-47F5-9567-F04A-345E2AE84FC3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26F0C63-A6E6-64AD-C40D-6F6B1003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pic>
        <p:nvPicPr>
          <p:cNvPr id="4" name="圖片 3" descr="一張含有 文字, 螢幕擷取畫面, 圖表, 設計 的圖片&#10;&#10;自動產生的描述">
            <a:extLst>
              <a:ext uri="{FF2B5EF4-FFF2-40B4-BE49-F238E27FC236}">
                <a16:creationId xmlns:a16="http://schemas.microsoft.com/office/drawing/2014/main" id="{13F5C9CD-3826-B66B-453B-CBC39B9BA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3" r="21594"/>
          <a:stretch/>
        </p:blipFill>
        <p:spPr>
          <a:xfrm>
            <a:off x="388844" y="761725"/>
            <a:ext cx="4249440" cy="4273563"/>
          </a:xfrm>
          <a:prstGeom prst="rect">
            <a:avLst/>
          </a:prstGeom>
        </p:spPr>
      </p:pic>
      <p:sp>
        <p:nvSpPr>
          <p:cNvPr id="5" name="圓角矩形 3">
            <a:extLst>
              <a:ext uri="{FF2B5EF4-FFF2-40B4-BE49-F238E27FC236}">
                <a16:creationId xmlns:a16="http://schemas.microsoft.com/office/drawing/2014/main" id="{213937FD-83F9-4DE0-2A8D-EB9FF4A57444}"/>
              </a:ext>
            </a:extLst>
          </p:cNvPr>
          <p:cNvSpPr/>
          <p:nvPr/>
        </p:nvSpPr>
        <p:spPr>
          <a:xfrm>
            <a:off x="215975" y="585350"/>
            <a:ext cx="4490886" cy="4449938"/>
          </a:xfrm>
          <a:prstGeom prst="roundRect">
            <a:avLst/>
          </a:prstGeom>
          <a:solidFill>
            <a:srgbClr val="C4DAFC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E02C18-D04F-BD22-93A3-D8C20B5BAF03}"/>
              </a:ext>
            </a:extLst>
          </p:cNvPr>
          <p:cNvSpPr txBox="1"/>
          <p:nvPr/>
        </p:nvSpPr>
        <p:spPr>
          <a:xfrm>
            <a:off x="5138214" y="923940"/>
            <a:ext cx="51395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Alata" panose="02020500000000000000" charset="0"/>
                <a:cs typeface="Alata" panose="02020500000000000000" charset="0"/>
              </a:rPr>
              <a:t>Shared decoder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Alata" panose="02020500000000000000" charset="0"/>
                <a:cs typeface="Alata" panose="02020500000000000000" charset="0"/>
              </a:rPr>
              <a:t>Lead indicating embedding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3A45E-863C-EAF9-2261-2063012C8E47}"/>
              </a:ext>
            </a:extLst>
          </p:cNvPr>
          <p:cNvSpPr txBox="1">
            <a:spLocks/>
          </p:cNvSpPr>
          <p:nvPr/>
        </p:nvSpPr>
        <p:spPr>
          <a:xfrm>
            <a:off x="4638284" y="2030874"/>
            <a:ext cx="2092068" cy="130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zh-TW" sz="1400" u="sng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latent representation</a:t>
            </a:r>
          </a:p>
          <a:p>
            <a:pPr algn="ctr"/>
            <a:endParaRPr lang="en-US" altLang="zh-TW" sz="14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algn="ctr"/>
            <a:r>
              <a:rPr lang="en-US" altLang="zh-TW" sz="1400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“</a:t>
            </a:r>
            <a:r>
              <a:rPr lang="en-US" altLang="zh-TW" sz="1400" b="1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no </a:t>
            </a:r>
            <a:r>
              <a:rPr lang="en-US" altLang="zh-TW" sz="1400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perspective”</a:t>
            </a:r>
          </a:p>
          <a:p>
            <a:pPr algn="ctr"/>
            <a:endParaRPr lang="en-US" altLang="zh-TW" sz="14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algn="ctr"/>
            <a:r>
              <a:rPr lang="en-US" altLang="zh-TW" sz="1400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3D object</a:t>
            </a:r>
            <a:br>
              <a:rPr lang="en-US" altLang="zh-TW" sz="1400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</a:br>
            <a:endParaRPr lang="en-US" altLang="zh-TW" sz="14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marL="0" indent="0" algn="ctr"/>
            <a:endParaRPr lang="en-US" altLang="zh-TW" sz="14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marL="0" indent="0" algn="ctr"/>
            <a:endParaRPr lang="en-US" altLang="zh-TW" sz="14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marL="457200" lvl="1" indent="0"/>
            <a:endParaRPr lang="zh-TW" altLang="en-US" sz="14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20CA93-127C-9EC7-397D-E2BFCDDAB6D4}"/>
              </a:ext>
            </a:extLst>
          </p:cNvPr>
          <p:cNvSpPr txBox="1"/>
          <p:nvPr/>
        </p:nvSpPr>
        <p:spPr>
          <a:xfrm>
            <a:off x="6857996" y="2098287"/>
            <a:ext cx="241655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u="sng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Standard 12 lead</a:t>
            </a:r>
          </a:p>
          <a:p>
            <a:pPr algn="ctr"/>
            <a:endParaRPr lang="en-US" altLang="zh-TW" dirty="0">
              <a:solidFill>
                <a:schemeClr val="accent3">
                  <a:lumMod val="75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algn="ctr"/>
            <a:r>
              <a:rPr lang="en-US" altLang="zh-TW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“</a:t>
            </a:r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desired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 perspective”</a:t>
            </a:r>
          </a:p>
          <a:p>
            <a:pPr algn="ctr"/>
            <a:endParaRPr lang="en-US" altLang="zh-TW" dirty="0">
              <a:solidFill>
                <a:schemeClr val="accent3">
                  <a:lumMod val="75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algn="ctr"/>
            <a:r>
              <a:rPr lang="en-US" altLang="zh-TW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2D image </a:t>
            </a:r>
          </a:p>
          <a:p>
            <a:pPr algn="ctr"/>
            <a:r>
              <a:rPr lang="en-US" altLang="zh-TW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(specify imaging angle)</a:t>
            </a:r>
          </a:p>
          <a:p>
            <a:pPr algn="ctr"/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箭號: 向右 10">
            <a:extLst>
              <a:ext uri="{FF2B5EF4-FFF2-40B4-BE49-F238E27FC236}">
                <a16:creationId xmlns:a16="http://schemas.microsoft.com/office/drawing/2014/main" id="{9A85E11C-D3E5-E92A-B2BA-0E7D550BCAF6}"/>
              </a:ext>
            </a:extLst>
          </p:cNvPr>
          <p:cNvSpPr/>
          <p:nvPr/>
        </p:nvSpPr>
        <p:spPr>
          <a:xfrm>
            <a:off x="6840241" y="2121967"/>
            <a:ext cx="343906" cy="2369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81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>
          <a:extLst>
            <a:ext uri="{FF2B5EF4-FFF2-40B4-BE49-F238E27FC236}">
              <a16:creationId xmlns:a16="http://schemas.microsoft.com/office/drawing/2014/main" id="{23345A41-CEF5-450F-435E-71D41F623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>
            <a:extLst>
              <a:ext uri="{FF2B5EF4-FFF2-40B4-BE49-F238E27FC236}">
                <a16:creationId xmlns:a16="http://schemas.microsoft.com/office/drawing/2014/main" id="{56088459-137E-8CA4-D56D-EF698F902AC9}"/>
              </a:ext>
            </a:extLst>
          </p:cNvPr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>
              <a:extLst>
                <a:ext uri="{FF2B5EF4-FFF2-40B4-BE49-F238E27FC236}">
                  <a16:creationId xmlns:a16="http://schemas.microsoft.com/office/drawing/2014/main" id="{EF493997-6895-B871-FDAB-156C78291466}"/>
                </a:ext>
              </a:extLst>
            </p:cNvPr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>
              <a:extLst>
                <a:ext uri="{FF2B5EF4-FFF2-40B4-BE49-F238E27FC236}">
                  <a16:creationId xmlns:a16="http://schemas.microsoft.com/office/drawing/2014/main" id="{B6A5A84E-E8D0-AE58-F873-44DD8A5F774F}"/>
                </a:ext>
              </a:extLst>
            </p:cNvPr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>
                <a:extLst>
                  <a:ext uri="{FF2B5EF4-FFF2-40B4-BE49-F238E27FC236}">
                    <a16:creationId xmlns:a16="http://schemas.microsoft.com/office/drawing/2014/main" id="{EEB8F0FC-470E-0513-28F2-340E27858F84}"/>
                  </a:ext>
                </a:extLst>
              </p:cNvPr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>
                <a:extLst>
                  <a:ext uri="{FF2B5EF4-FFF2-40B4-BE49-F238E27FC236}">
                    <a16:creationId xmlns:a16="http://schemas.microsoft.com/office/drawing/2014/main" id="{C078CF9F-D5D5-A6E7-7087-00BAE202F0E1}"/>
                  </a:ext>
                </a:extLst>
              </p:cNvPr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>
                <a:extLst>
                  <a:ext uri="{FF2B5EF4-FFF2-40B4-BE49-F238E27FC236}">
                    <a16:creationId xmlns:a16="http://schemas.microsoft.com/office/drawing/2014/main" id="{F7E6152A-138B-BCFE-5649-4D94A9BFA1C3}"/>
                  </a:ext>
                </a:extLst>
              </p:cNvPr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E30DD8BE-6418-A37E-0CA3-EC201A6231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Decoder (Cont’d)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3D35B480-410A-6890-D2C1-1B9A83888346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255A462-7C90-A33B-F904-380776193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0378CE8-174F-9CF8-611A-EB0034F45F24}"/>
              </a:ext>
            </a:extLst>
          </p:cNvPr>
          <p:cNvSpPr txBox="1">
            <a:spLocks/>
          </p:cNvSpPr>
          <p:nvPr/>
        </p:nvSpPr>
        <p:spPr>
          <a:xfrm>
            <a:off x="927012" y="755868"/>
            <a:ext cx="2483538" cy="130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zh-TW" sz="1600" u="sng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latent representation</a:t>
            </a:r>
          </a:p>
          <a:p>
            <a:pPr algn="ctr"/>
            <a:endParaRPr lang="en-US" altLang="zh-TW" sz="16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algn="ctr"/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“</a:t>
            </a:r>
            <a:r>
              <a:rPr lang="en-US" altLang="zh-TW" sz="1600" b="1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no 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perspective”</a:t>
            </a:r>
          </a:p>
          <a:p>
            <a:pPr algn="ctr"/>
            <a:endParaRPr lang="en-US" altLang="zh-TW" sz="16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algn="ctr"/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3D object</a:t>
            </a:r>
            <a:b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</a:br>
            <a:endParaRPr lang="en-US" altLang="zh-TW" sz="16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marL="0" indent="0" algn="ctr"/>
            <a:endParaRPr lang="en-US" altLang="zh-TW" sz="16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marL="0" indent="0" algn="ctr"/>
            <a:endParaRPr lang="en-US" altLang="zh-TW" sz="16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marL="457200" lvl="1" indent="0"/>
            <a:endParaRPr lang="zh-TW" altLang="en-US" sz="1600" dirty="0">
              <a:solidFill>
                <a:schemeClr val="accent6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925D8C9-F0E7-CFBA-B4F4-6B9D85E81DCA}"/>
              </a:ext>
            </a:extLst>
          </p:cNvPr>
          <p:cNvSpPr txBox="1"/>
          <p:nvPr/>
        </p:nvSpPr>
        <p:spPr>
          <a:xfrm>
            <a:off x="5733451" y="755868"/>
            <a:ext cx="24165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Standard 12 lead</a:t>
            </a:r>
          </a:p>
          <a:p>
            <a:pPr algn="ctr"/>
            <a:endParaRPr lang="en-US" altLang="zh-TW" sz="1600" dirty="0">
              <a:solidFill>
                <a:schemeClr val="accent3">
                  <a:lumMod val="75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algn="ctr"/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“</a:t>
            </a:r>
            <a:r>
              <a:rPr lang="en-US" altLang="zh-TW" sz="1600" b="1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desired</a:t>
            </a:r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 perspective”</a:t>
            </a:r>
          </a:p>
          <a:p>
            <a:pPr algn="ctr"/>
            <a:endParaRPr lang="en-US" altLang="zh-TW" sz="1600" dirty="0">
              <a:solidFill>
                <a:schemeClr val="accent3">
                  <a:lumMod val="75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algn="ctr"/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2D image </a:t>
            </a:r>
          </a:p>
          <a:p>
            <a:pPr algn="ctr"/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(specify imaging angle)</a:t>
            </a:r>
          </a:p>
          <a:p>
            <a:pPr algn="ctr"/>
            <a:endParaRPr lang="zh-TW" alt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箭號: 向右 10">
            <a:extLst>
              <a:ext uri="{FF2B5EF4-FFF2-40B4-BE49-F238E27FC236}">
                <a16:creationId xmlns:a16="http://schemas.microsoft.com/office/drawing/2014/main" id="{6C3260B5-29E3-E8C6-8B7E-D4B26B0C2209}"/>
              </a:ext>
            </a:extLst>
          </p:cNvPr>
          <p:cNvSpPr/>
          <p:nvPr/>
        </p:nvSpPr>
        <p:spPr>
          <a:xfrm>
            <a:off x="4264064" y="1157963"/>
            <a:ext cx="527555" cy="410611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3d">
            <a:hlinkClick r:id="" action="ppaction://media"/>
            <a:extLst>
              <a:ext uri="{FF2B5EF4-FFF2-40B4-BE49-F238E27FC236}">
                <a16:creationId xmlns:a16="http://schemas.microsoft.com/office/drawing/2014/main" id="{77459A76-555E-7236-23DA-C3FC11D89F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037" y="2571750"/>
            <a:ext cx="3787027" cy="2130203"/>
          </a:xfrm>
          <a:prstGeom prst="rect">
            <a:avLst/>
          </a:prstGeom>
        </p:spPr>
      </p:pic>
      <p:pic>
        <p:nvPicPr>
          <p:cNvPr id="10" name="圖片 9" descr="一張含有 輪, 輪胎, 車輛, 陸上交通工具 的圖片&#10;&#10;AI 產生的內容可能不正確。">
            <a:extLst>
              <a:ext uri="{FF2B5EF4-FFF2-40B4-BE49-F238E27FC236}">
                <a16:creationId xmlns:a16="http://schemas.microsoft.com/office/drawing/2014/main" id="{4F21A26D-BF31-5BFD-E957-1AC4B685A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8244" y="2498803"/>
            <a:ext cx="1743482" cy="1080000"/>
          </a:xfrm>
          <a:prstGeom prst="rect">
            <a:avLst/>
          </a:prstGeom>
        </p:spPr>
      </p:pic>
      <p:pic>
        <p:nvPicPr>
          <p:cNvPr id="13" name="圖片 12" descr="一張含有 寫生, 車, 設計, 圖解 的圖片&#10;&#10;AI 產生的內容可能不正確。">
            <a:extLst>
              <a:ext uri="{FF2B5EF4-FFF2-40B4-BE49-F238E27FC236}">
                <a16:creationId xmlns:a16="http://schemas.microsoft.com/office/drawing/2014/main" id="{2BE0CE2F-CD18-DE12-4D84-EB00C529C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4002" y="3724100"/>
            <a:ext cx="1621704" cy="1080000"/>
          </a:xfrm>
          <a:prstGeom prst="rect">
            <a:avLst/>
          </a:prstGeom>
        </p:spPr>
      </p:pic>
      <p:pic>
        <p:nvPicPr>
          <p:cNvPr id="15" name="圖片 14" descr="一張含有 輪, 輪胎, 車輛, 陸上交通工具 的圖片&#10;&#10;AI 產生的內容可能不正確。">
            <a:extLst>
              <a:ext uri="{FF2B5EF4-FFF2-40B4-BE49-F238E27FC236}">
                <a16:creationId xmlns:a16="http://schemas.microsoft.com/office/drawing/2014/main" id="{986F4BCC-9B08-64D3-D136-0B51D8436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8244" y="3723420"/>
            <a:ext cx="1743482" cy="1080000"/>
          </a:xfrm>
          <a:prstGeom prst="rect">
            <a:avLst/>
          </a:prstGeom>
        </p:spPr>
      </p:pic>
      <p:pic>
        <p:nvPicPr>
          <p:cNvPr id="17" name="圖片 16" descr="一張含有 輪胎, 輪, 車輛, 陸上交通工具 的圖片&#10;&#10;AI 產生的內容可能不正確。">
            <a:extLst>
              <a:ext uri="{FF2B5EF4-FFF2-40B4-BE49-F238E27FC236}">
                <a16:creationId xmlns:a16="http://schemas.microsoft.com/office/drawing/2014/main" id="{7E504CF1-2C06-D8B1-5B04-925E5D9F8C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4002" y="2498803"/>
            <a:ext cx="162170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1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>
          <a:extLst>
            <a:ext uri="{FF2B5EF4-FFF2-40B4-BE49-F238E27FC236}">
              <a16:creationId xmlns:a16="http://schemas.microsoft.com/office/drawing/2014/main" id="{37AB5F65-54D8-DCBE-7F42-569FADCA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>
            <a:extLst>
              <a:ext uri="{FF2B5EF4-FFF2-40B4-BE49-F238E27FC236}">
                <a16:creationId xmlns:a16="http://schemas.microsoft.com/office/drawing/2014/main" id="{79F05E6A-94E8-E58A-2375-3C6F5CA099DE}"/>
              </a:ext>
            </a:extLst>
          </p:cNvPr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>
              <a:extLst>
                <a:ext uri="{FF2B5EF4-FFF2-40B4-BE49-F238E27FC236}">
                  <a16:creationId xmlns:a16="http://schemas.microsoft.com/office/drawing/2014/main" id="{7FEC9050-C3CA-DA8F-771D-11AE455B633E}"/>
                </a:ext>
              </a:extLst>
            </p:cNvPr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>
              <a:extLst>
                <a:ext uri="{FF2B5EF4-FFF2-40B4-BE49-F238E27FC236}">
                  <a16:creationId xmlns:a16="http://schemas.microsoft.com/office/drawing/2014/main" id="{E6FD4648-9540-5612-5593-6C66ED836BF2}"/>
                </a:ext>
              </a:extLst>
            </p:cNvPr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>
                <a:extLst>
                  <a:ext uri="{FF2B5EF4-FFF2-40B4-BE49-F238E27FC236}">
                    <a16:creationId xmlns:a16="http://schemas.microsoft.com/office/drawing/2014/main" id="{BB08F86E-1AD1-1035-C26A-C5E2412F81CE}"/>
                  </a:ext>
                </a:extLst>
              </p:cNvPr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>
                <a:extLst>
                  <a:ext uri="{FF2B5EF4-FFF2-40B4-BE49-F238E27FC236}">
                    <a16:creationId xmlns:a16="http://schemas.microsoft.com/office/drawing/2014/main" id="{D7D711B5-99FD-8709-0C2B-8043EE48B431}"/>
                  </a:ext>
                </a:extLst>
              </p:cNvPr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>
                <a:extLst>
                  <a:ext uri="{FF2B5EF4-FFF2-40B4-BE49-F238E27FC236}">
                    <a16:creationId xmlns:a16="http://schemas.microsoft.com/office/drawing/2014/main" id="{FE0FE6AB-C3B4-AE2D-DBA6-441BA0152318}"/>
                  </a:ext>
                </a:extLst>
              </p:cNvPr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CF1EC446-8519-F0A8-CB43-3DEB6E9774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Training Objective - 1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FEC5163A-6DD9-2494-26E9-503F20696DAA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9FE49D-45BD-DAF7-F8AD-AB4C7789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7F33B2C-CFE0-7EEC-691F-02941B93DAC4}"/>
              </a:ext>
            </a:extLst>
          </p:cNvPr>
          <p:cNvSpPr txBox="1">
            <a:spLocks/>
          </p:cNvSpPr>
          <p:nvPr/>
        </p:nvSpPr>
        <p:spPr>
          <a:xfrm>
            <a:off x="403597" y="971560"/>
            <a:ext cx="7012502" cy="130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000" b="1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Generative Learning</a:t>
            </a:r>
          </a:p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Use subset of leads to recover unseen leads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For standard 12 lead: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Subset of standard 12 lead → 12 lead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For multi-channel: Subset of multi-channel → multichannel</a:t>
            </a:r>
          </a:p>
        </p:txBody>
      </p:sp>
    </p:spTree>
    <p:extLst>
      <p:ext uri="{BB962C8B-B14F-4D97-AF65-F5344CB8AC3E}">
        <p14:creationId xmlns:p14="http://schemas.microsoft.com/office/powerpoint/2010/main" val="2277814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>
          <a:extLst>
            <a:ext uri="{FF2B5EF4-FFF2-40B4-BE49-F238E27FC236}">
              <a16:creationId xmlns:a16="http://schemas.microsoft.com/office/drawing/2014/main" id="{34D94D7E-3F1F-270B-FBA3-EAB650ADA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>
            <a:extLst>
              <a:ext uri="{FF2B5EF4-FFF2-40B4-BE49-F238E27FC236}">
                <a16:creationId xmlns:a16="http://schemas.microsoft.com/office/drawing/2014/main" id="{338FC856-D4B7-4C80-C8E3-A72DDDFAF1A3}"/>
              </a:ext>
            </a:extLst>
          </p:cNvPr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>
              <a:extLst>
                <a:ext uri="{FF2B5EF4-FFF2-40B4-BE49-F238E27FC236}">
                  <a16:creationId xmlns:a16="http://schemas.microsoft.com/office/drawing/2014/main" id="{85E353F8-6D0B-CDB3-064C-FE911B6590DA}"/>
                </a:ext>
              </a:extLst>
            </p:cNvPr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>
              <a:extLst>
                <a:ext uri="{FF2B5EF4-FFF2-40B4-BE49-F238E27FC236}">
                  <a16:creationId xmlns:a16="http://schemas.microsoft.com/office/drawing/2014/main" id="{C1E3968C-90D6-B445-7B81-94EBDDB25243}"/>
                </a:ext>
              </a:extLst>
            </p:cNvPr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>
                <a:extLst>
                  <a:ext uri="{FF2B5EF4-FFF2-40B4-BE49-F238E27FC236}">
                    <a16:creationId xmlns:a16="http://schemas.microsoft.com/office/drawing/2014/main" id="{006EB4EC-BF9D-50C4-549F-2608F9370722}"/>
                  </a:ext>
                </a:extLst>
              </p:cNvPr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>
                <a:extLst>
                  <a:ext uri="{FF2B5EF4-FFF2-40B4-BE49-F238E27FC236}">
                    <a16:creationId xmlns:a16="http://schemas.microsoft.com/office/drawing/2014/main" id="{9E4A3AC9-C248-D9B5-048B-14E1CB9F74FB}"/>
                  </a:ext>
                </a:extLst>
              </p:cNvPr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>
                <a:extLst>
                  <a:ext uri="{FF2B5EF4-FFF2-40B4-BE49-F238E27FC236}">
                    <a16:creationId xmlns:a16="http://schemas.microsoft.com/office/drawing/2014/main" id="{4218A48C-6B6D-2F8F-AB0A-A0596154B3F5}"/>
                  </a:ext>
                </a:extLst>
              </p:cNvPr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FDE51F0F-B0E9-8BAB-5569-EA1B403D7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Training Objective - 2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229DC3E0-E24A-A8AC-7BA6-A557CDA5F4E6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B790F2-27BD-BEA0-5963-0640DE1A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pic>
        <p:nvPicPr>
          <p:cNvPr id="3" name="圖片 2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8F0CEB99-865F-0D42-7BD8-F1B35FAEE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50" y="991536"/>
            <a:ext cx="5618539" cy="3160428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D1739E-0A58-74C8-46F2-0C7DDBB8193A}"/>
              </a:ext>
            </a:extLst>
          </p:cNvPr>
          <p:cNvSpPr txBox="1">
            <a:spLocks/>
          </p:cNvSpPr>
          <p:nvPr/>
        </p:nvSpPr>
        <p:spPr>
          <a:xfrm>
            <a:off x="396093" y="957612"/>
            <a:ext cx="3304478" cy="279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000" b="1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Contrastive learning</a:t>
            </a:r>
          </a:p>
          <a:p>
            <a:endParaRPr lang="en-US" altLang="zh-TW" sz="2000" b="1" dirty="0">
              <a:solidFill>
                <a:schemeClr val="bg2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rgbClr val="C00000"/>
                </a:solidFill>
                <a:latin typeface="Alata" panose="02020500000000000000" charset="0"/>
                <a:cs typeface="Alata" panose="02020500000000000000" charset="0"/>
              </a:rPr>
              <a:t>Positive</a:t>
            </a:r>
            <a:r>
              <a:rPr lang="en-US" altLang="zh-TW" sz="1600" dirty="0">
                <a:solidFill>
                  <a:srgbClr val="C00000"/>
                </a:solidFill>
                <a:latin typeface="Alata" panose="02020500000000000000" charset="0"/>
                <a:cs typeface="Alata" panose="02020500000000000000" charset="0"/>
              </a:rPr>
              <a:t> pairs</a:t>
            </a:r>
          </a:p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Different combination of lead</a:t>
            </a:r>
          </a:p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subset sampled from the </a:t>
            </a:r>
          </a:p>
          <a:p>
            <a:r>
              <a:rPr lang="en-US" altLang="zh-TW" sz="1600" b="1" u="sng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same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 data</a:t>
            </a:r>
          </a:p>
          <a:p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tx1"/>
                </a:solidFill>
                <a:latin typeface="Alata" panose="02020500000000000000" charset="0"/>
                <a:cs typeface="Alata" panose="02020500000000000000" charset="0"/>
              </a:rPr>
              <a:t>Negative</a:t>
            </a:r>
            <a:r>
              <a:rPr lang="en-US" altLang="zh-TW" sz="1600" dirty="0">
                <a:solidFill>
                  <a:schemeClr val="tx1"/>
                </a:solidFill>
                <a:latin typeface="Alata" panose="02020500000000000000" charset="0"/>
                <a:cs typeface="Alata" panose="02020500000000000000" charset="0"/>
              </a:rPr>
              <a:t> pairs</a:t>
            </a:r>
          </a:p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different combination of</a:t>
            </a:r>
          </a:p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lead subset sampled from</a:t>
            </a:r>
          </a:p>
          <a:p>
            <a:r>
              <a:rPr lang="en-US" altLang="zh-TW" sz="1600" b="1" u="sng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different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 data</a:t>
            </a:r>
          </a:p>
          <a:p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 marL="0" indent="0"/>
            <a:endParaRPr lang="zh-TW" altLang="en-US" sz="1600" dirty="0">
              <a:solidFill>
                <a:schemeClr val="bg2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868A90-8BD8-17FA-3E6D-DBAE94FE2E2C}"/>
              </a:ext>
            </a:extLst>
          </p:cNvPr>
          <p:cNvSpPr txBox="1"/>
          <p:nvPr/>
        </p:nvSpPr>
        <p:spPr>
          <a:xfrm>
            <a:off x="477150" y="4368962"/>
            <a:ext cx="8403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highlight>
                  <a:srgbClr val="C4DAFC"/>
                </a:highlight>
                <a:latin typeface="Alata" panose="02020500000000000000" charset="0"/>
                <a:cs typeface="Alata" panose="02020500000000000000" charset="0"/>
              </a:rPr>
              <a:t>We hope to get the same latent representation, no matter the heart is viewed from what perspective</a:t>
            </a:r>
          </a:p>
        </p:txBody>
      </p:sp>
    </p:spTree>
    <p:extLst>
      <p:ext uri="{BB962C8B-B14F-4D97-AF65-F5344CB8AC3E}">
        <p14:creationId xmlns:p14="http://schemas.microsoft.com/office/powerpoint/2010/main" val="127530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>
          <a:extLst>
            <a:ext uri="{FF2B5EF4-FFF2-40B4-BE49-F238E27FC236}">
              <a16:creationId xmlns:a16="http://schemas.microsoft.com/office/drawing/2014/main" id="{17261F34-8D90-7C65-0035-98F63A84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>
            <a:extLst>
              <a:ext uri="{FF2B5EF4-FFF2-40B4-BE49-F238E27FC236}">
                <a16:creationId xmlns:a16="http://schemas.microsoft.com/office/drawing/2014/main" id="{980D7106-AF94-A491-CE3D-5F1C4E71F80F}"/>
              </a:ext>
            </a:extLst>
          </p:cNvPr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>
              <a:extLst>
                <a:ext uri="{FF2B5EF4-FFF2-40B4-BE49-F238E27FC236}">
                  <a16:creationId xmlns:a16="http://schemas.microsoft.com/office/drawing/2014/main" id="{A0E7F921-0CC0-3124-A333-E4717113F793}"/>
                </a:ext>
              </a:extLst>
            </p:cNvPr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>
              <a:extLst>
                <a:ext uri="{FF2B5EF4-FFF2-40B4-BE49-F238E27FC236}">
                  <a16:creationId xmlns:a16="http://schemas.microsoft.com/office/drawing/2014/main" id="{B6378349-9D71-6E9C-05F6-02F224AB1988}"/>
                </a:ext>
              </a:extLst>
            </p:cNvPr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>
                <a:extLst>
                  <a:ext uri="{FF2B5EF4-FFF2-40B4-BE49-F238E27FC236}">
                    <a16:creationId xmlns:a16="http://schemas.microsoft.com/office/drawing/2014/main" id="{1EAC49B7-A17C-A5C0-D174-F7E364D2AADB}"/>
                  </a:ext>
                </a:extLst>
              </p:cNvPr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>
                <a:extLst>
                  <a:ext uri="{FF2B5EF4-FFF2-40B4-BE49-F238E27FC236}">
                    <a16:creationId xmlns:a16="http://schemas.microsoft.com/office/drawing/2014/main" id="{93838794-FA2B-26CF-CE9E-E0F52A4C1F40}"/>
                  </a:ext>
                </a:extLst>
              </p:cNvPr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>
                <a:extLst>
                  <a:ext uri="{FF2B5EF4-FFF2-40B4-BE49-F238E27FC236}">
                    <a16:creationId xmlns:a16="http://schemas.microsoft.com/office/drawing/2014/main" id="{F3F936F9-43C5-C128-1F57-8675C4BF224B}"/>
                  </a:ext>
                </a:extLst>
              </p:cNvPr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64E7896E-695E-3243-EBD2-4B79E3F9A8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Training Objective - 3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7471433D-1AC8-FD77-18F0-9C7D56059BB2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E2CF61-B225-6CBA-BBF8-5DE2CB36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B6AB001-AE63-0EBA-D838-39C6BE03D214}"/>
              </a:ext>
            </a:extLst>
          </p:cNvPr>
          <p:cNvSpPr txBox="1">
            <a:spLocks/>
          </p:cNvSpPr>
          <p:nvPr/>
        </p:nvSpPr>
        <p:spPr>
          <a:xfrm>
            <a:off x="426700" y="952641"/>
            <a:ext cx="7680960" cy="130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None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000" b="1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Regression</a:t>
            </a:r>
          </a:p>
          <a:p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Output (x, y, z) : location  of  the electrodes / direction of the vector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enhance the model’s ability to identify recording sites information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D6A650-ECFD-6C52-7666-D0657AA1B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20" y="2817322"/>
            <a:ext cx="8368130" cy="1274615"/>
          </a:xfrm>
          <a:prstGeom prst="rect">
            <a:avLst/>
          </a:prstGeom>
        </p:spPr>
      </p:pic>
      <p:sp>
        <p:nvSpPr>
          <p:cNvPr id="4" name="圓角矩形 3">
            <a:extLst>
              <a:ext uri="{FF2B5EF4-FFF2-40B4-BE49-F238E27FC236}">
                <a16:creationId xmlns:a16="http://schemas.microsoft.com/office/drawing/2014/main" id="{DDA6B62E-F82B-5D53-F83E-785E8923C843}"/>
              </a:ext>
            </a:extLst>
          </p:cNvPr>
          <p:cNvSpPr/>
          <p:nvPr/>
        </p:nvSpPr>
        <p:spPr>
          <a:xfrm>
            <a:off x="276275" y="2693007"/>
            <a:ext cx="8571333" cy="1398930"/>
          </a:xfrm>
          <a:prstGeom prst="roundRect">
            <a:avLst/>
          </a:prstGeom>
          <a:solidFill>
            <a:srgbClr val="C4DAFC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44729E-444F-453D-7B4A-D0BA7562781D}"/>
              </a:ext>
            </a:extLst>
          </p:cNvPr>
          <p:cNvSpPr txBox="1">
            <a:spLocks/>
          </p:cNvSpPr>
          <p:nvPr/>
        </p:nvSpPr>
        <p:spPr>
          <a:xfrm>
            <a:off x="276275" y="4466695"/>
            <a:ext cx="8511033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altLang="zh-TW" sz="800" dirty="0">
                <a:solidFill>
                  <a:schemeClr val="bg2">
                    <a:lumMod val="40000"/>
                    <a:lumOff val="6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Ref. </a:t>
            </a:r>
            <a:r>
              <a:rPr lang="en-US" altLang="zh-TW" sz="8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Vondrak</a:t>
            </a:r>
            <a:r>
              <a:rPr lang="en-US" altLang="zh-TW" sz="800" dirty="0">
                <a:solidFill>
                  <a:schemeClr val="bg2">
                    <a:lumMod val="40000"/>
                    <a:lumOff val="6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, Jaroslav, and Marek </a:t>
            </a:r>
            <a:r>
              <a:rPr lang="en-US" altLang="zh-TW" sz="8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Penhaker</a:t>
            </a:r>
            <a:r>
              <a:rPr lang="en-US" altLang="zh-TW" sz="800" dirty="0">
                <a:solidFill>
                  <a:schemeClr val="bg2">
                    <a:lumMod val="40000"/>
                    <a:lumOff val="6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. "Review of processing pathological </a:t>
            </a:r>
            <a:r>
              <a:rPr lang="en-US" altLang="zh-TW" sz="8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vectorcardiographic</a:t>
            </a:r>
            <a:r>
              <a:rPr lang="en-US" altLang="zh-TW" sz="800" dirty="0">
                <a:solidFill>
                  <a:schemeClr val="bg2">
                    <a:lumMod val="40000"/>
                    <a:lumOff val="6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 records for the detection of heart disease." </a:t>
            </a:r>
            <a:r>
              <a:rPr lang="en-US" altLang="zh-TW" sz="8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Frontiers in Physiology</a:t>
            </a:r>
            <a:r>
              <a:rPr lang="en-US" altLang="zh-TW" sz="800" dirty="0">
                <a:solidFill>
                  <a:schemeClr val="bg2">
                    <a:lumMod val="40000"/>
                    <a:lumOff val="6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 13 (2022): 856590.</a:t>
            </a:r>
            <a:endParaRPr lang="zh-TW" altLang="en-US" sz="800" dirty="0">
              <a:solidFill>
                <a:schemeClr val="bg2">
                  <a:lumMod val="40000"/>
                  <a:lumOff val="60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68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>
          <a:extLst>
            <a:ext uri="{FF2B5EF4-FFF2-40B4-BE49-F238E27FC236}">
              <a16:creationId xmlns:a16="http://schemas.microsoft.com/office/drawing/2014/main" id="{8CE08E42-51AC-84BB-9AAE-529E17DEC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9B8271-8D84-2DB1-2E63-9D8F319A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2" name="AutoShape 2" descr="A cartoon illustration of an elderly man experiencing acute chest pain while hiking on a forest trail. The man has a worried and pained expression, with one hand clutching his chest and the other holding a walking stick. He is wearing a light blue hiking jacket, khaki pants, and a sun hat, with no medical electrodes visible, and his jacket covering his chest naturally. The background features a simple forest trail with tall green trees, scattered rocks, and a clear sky. The lighting is soft and natural, emphasizing the outdoor setting. The style is clean and colorful, with bold outlines and flat shading for a simple cartoon aesthetic.">
            <a:extLst>
              <a:ext uri="{FF2B5EF4-FFF2-40B4-BE49-F238E27FC236}">
                <a16:creationId xmlns:a16="http://schemas.microsoft.com/office/drawing/2014/main" id="{ED833AAE-A07B-6D29-6C56-F0FCA27724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2695A3-9872-15D1-E191-1381EC6E3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56" y="1134868"/>
            <a:ext cx="5562487" cy="317856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2149F1A-7E30-6A05-D9FC-92D3B337C783}"/>
              </a:ext>
            </a:extLst>
          </p:cNvPr>
          <p:cNvSpPr txBox="1"/>
          <p:nvPr/>
        </p:nvSpPr>
        <p:spPr>
          <a:xfrm>
            <a:off x="1279862" y="4300661"/>
            <a:ext cx="688907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solidFill>
                  <a:srgbClr val="C01C2D"/>
                </a:solidFill>
                <a:latin typeface="Alata" panose="02020500000000000000" charset="0"/>
                <a:cs typeface="Alata" panose="02020500000000000000" charset="0"/>
              </a:rPr>
              <a:t>3-lead mobile ECG devices</a:t>
            </a:r>
            <a:endParaRPr lang="en-US" altLang="zh-TW" sz="1700" dirty="0">
              <a:solidFill>
                <a:schemeClr val="tx2"/>
              </a:solidFill>
              <a:latin typeface="Alata" panose="02020500000000000000" charset="0"/>
              <a:cs typeface="Alata" panose="0202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solidFill>
                  <a:srgbClr val="C01C2D"/>
                </a:solidFill>
                <a:latin typeface="Alata" panose="02020500000000000000" charset="0"/>
                <a:cs typeface="Alata" panose="02020500000000000000" charset="0"/>
              </a:rPr>
              <a:t>Inaccurate electrodes placement…</a:t>
            </a:r>
            <a:endParaRPr lang="en-US" altLang="zh-TW" sz="1700" dirty="0">
              <a:solidFill>
                <a:schemeClr val="tx2"/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6CCAB4-A8DC-49B8-B198-CA34F863CBAF}"/>
              </a:ext>
            </a:extLst>
          </p:cNvPr>
          <p:cNvSpPr txBox="1"/>
          <p:nvPr/>
        </p:nvSpPr>
        <p:spPr>
          <a:xfrm>
            <a:off x="1279862" y="750999"/>
            <a:ext cx="688907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7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72 y/o man with CAD history, acute onset chest pain and palpitation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D329AF-955F-877D-5AB1-3C122C06BC87}"/>
              </a:ext>
            </a:extLst>
          </p:cNvPr>
          <p:cNvSpPr/>
          <p:nvPr/>
        </p:nvSpPr>
        <p:spPr>
          <a:xfrm>
            <a:off x="0" y="0"/>
            <a:ext cx="9144000" cy="5242560"/>
          </a:xfrm>
          <a:prstGeom prst="rect">
            <a:avLst/>
          </a:prstGeom>
          <a:solidFill>
            <a:srgbClr val="E5EEF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Google Shape;1370;p72">
            <a:extLst>
              <a:ext uri="{FF2B5EF4-FFF2-40B4-BE49-F238E27FC236}">
                <a16:creationId xmlns:a16="http://schemas.microsoft.com/office/drawing/2014/main" id="{FAE4383A-8A7E-30A7-FA10-6A68AB8051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1" y="2065169"/>
            <a:ext cx="6525134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How can </a:t>
            </a:r>
            <a:r>
              <a:rPr lang="en-US" sz="3800" dirty="0" err="1"/>
              <a:t>AutoleadX</a:t>
            </a:r>
            <a:r>
              <a:rPr lang="en-US" sz="3800" dirty="0"/>
              <a:t> do ?</a:t>
            </a:r>
            <a:endParaRPr sz="3800" dirty="0"/>
          </a:p>
        </p:txBody>
      </p:sp>
    </p:spTree>
    <p:extLst>
      <p:ext uri="{BB962C8B-B14F-4D97-AF65-F5344CB8AC3E}">
        <p14:creationId xmlns:p14="http://schemas.microsoft.com/office/powerpoint/2010/main" val="1647077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>
            <a:extLst>
              <a:ext uri="{FF2B5EF4-FFF2-40B4-BE49-F238E27FC236}">
                <a16:creationId xmlns:a16="http://schemas.microsoft.com/office/drawing/2014/main" id="{6E7551B2-3B30-DD1C-B6EA-A670BB1ED5B6}"/>
              </a:ext>
            </a:extLst>
          </p:cNvPr>
          <p:cNvSpPr/>
          <p:nvPr/>
        </p:nvSpPr>
        <p:spPr>
          <a:xfrm>
            <a:off x="4813285" y="1735140"/>
            <a:ext cx="3963925" cy="2486020"/>
          </a:xfrm>
          <a:prstGeom prst="roundRect">
            <a:avLst/>
          </a:prstGeom>
          <a:solidFill>
            <a:srgbClr val="C4DAFC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bg1"/>
                </a:solidFill>
              </a:rPr>
              <a:t>R</a:t>
            </a:r>
            <a:r>
              <a:rPr lang="en-US" altLang="zh-TW" sz="2800" dirty="0">
                <a:solidFill>
                  <a:schemeClr val="bg1"/>
                </a:solidFill>
              </a:rPr>
              <a:t>esult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5A4B955-0C34-D758-0A9F-E0F7C4E1047C}"/>
              </a:ext>
            </a:extLst>
          </p:cNvPr>
          <p:cNvSpPr/>
          <p:nvPr/>
        </p:nvSpPr>
        <p:spPr>
          <a:xfrm>
            <a:off x="273134" y="1735013"/>
            <a:ext cx="3963925" cy="2486020"/>
          </a:xfrm>
          <a:prstGeom prst="roundRect">
            <a:avLst/>
          </a:prstGeom>
          <a:solidFill>
            <a:srgbClr val="C4DAFC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C35D8C1-ACF9-3978-A55C-C998F714F698}"/>
              </a:ext>
            </a:extLst>
          </p:cNvPr>
          <p:cNvSpPr txBox="1"/>
          <p:nvPr/>
        </p:nvSpPr>
        <p:spPr>
          <a:xfrm>
            <a:off x="149757" y="1347029"/>
            <a:ext cx="3779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Alata" panose="02020500000000000000" charset="0"/>
                <a:cs typeface="Alata" panose="02020500000000000000" charset="0"/>
              </a:rPr>
              <a:t> </a:t>
            </a:r>
            <a:r>
              <a:rPr lang="en-US" altLang="zh-TW" sz="1600" dirty="0">
                <a:latin typeface="Alata" panose="02020500000000000000" charset="0"/>
                <a:cs typeface="Alata" panose="02020500000000000000" charset="0"/>
              </a:rPr>
              <a:t>Given 3 unspecified lead ECG </a:t>
            </a:r>
            <a:endParaRPr lang="zh-TW" altLang="en-US" sz="1600" dirty="0"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CB28AC-94B0-0C4F-BBE2-2D15885D9853}"/>
              </a:ext>
            </a:extLst>
          </p:cNvPr>
          <p:cNvSpPr txBox="1"/>
          <p:nvPr/>
        </p:nvSpPr>
        <p:spPr>
          <a:xfrm>
            <a:off x="4989445" y="1322368"/>
            <a:ext cx="357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lata" panose="02020500000000000000" charset="0"/>
                <a:cs typeface="Alata" panose="02020500000000000000" charset="0"/>
              </a:rPr>
              <a:t>12 standard lead ECG reconstruction</a:t>
            </a:r>
            <a:endParaRPr lang="zh-TW" altLang="en-US" sz="1600" dirty="0"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13" name="箭號: 向右 10">
            <a:extLst>
              <a:ext uri="{FF2B5EF4-FFF2-40B4-BE49-F238E27FC236}">
                <a16:creationId xmlns:a16="http://schemas.microsoft.com/office/drawing/2014/main" id="{D08DE792-DEB1-FA92-6FA1-B3A9B450392C}"/>
              </a:ext>
            </a:extLst>
          </p:cNvPr>
          <p:cNvSpPr/>
          <p:nvPr/>
        </p:nvSpPr>
        <p:spPr>
          <a:xfrm>
            <a:off x="4324359" y="2761825"/>
            <a:ext cx="401625" cy="33855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C64B0C-C0A0-E7B4-C69A-589AF60D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B1EF23A-8B33-6610-D659-4BAE3F36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5" y="2139219"/>
            <a:ext cx="3820256" cy="15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DABA191-0781-4FD4-F0E4-45E71709B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2" b="48564"/>
          <a:stretch/>
        </p:blipFill>
        <p:spPr bwMode="auto">
          <a:xfrm>
            <a:off x="5067247" y="1898978"/>
            <a:ext cx="1728000" cy="21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4EBE363-CC71-4047-422D-AD4F8E71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3" b="1714"/>
          <a:stretch/>
        </p:blipFill>
        <p:spPr bwMode="auto">
          <a:xfrm>
            <a:off x="6795247" y="1898979"/>
            <a:ext cx="1728000" cy="21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30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>
          <a:extLst>
            <a:ext uri="{FF2B5EF4-FFF2-40B4-BE49-F238E27FC236}">
              <a16:creationId xmlns:a16="http://schemas.microsoft.com/office/drawing/2014/main" id="{ECB6BF92-58BF-A697-D4CD-083F07CEB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E348CF-2A48-A465-253E-E1873CCB8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59"/>
          <a:stretch/>
        </p:blipFill>
        <p:spPr bwMode="auto">
          <a:xfrm>
            <a:off x="2830154" y="798232"/>
            <a:ext cx="6313841" cy="428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1" name="Google Shape;691;p60">
            <a:extLst>
              <a:ext uri="{FF2B5EF4-FFF2-40B4-BE49-F238E27FC236}">
                <a16:creationId xmlns:a16="http://schemas.microsoft.com/office/drawing/2014/main" id="{4A122568-DB04-88C1-FC97-4D915E1E1113}"/>
              </a:ext>
            </a:extLst>
          </p:cNvPr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>
              <a:extLst>
                <a:ext uri="{FF2B5EF4-FFF2-40B4-BE49-F238E27FC236}">
                  <a16:creationId xmlns:a16="http://schemas.microsoft.com/office/drawing/2014/main" id="{06745C9D-24ED-914D-7696-AF5B94D0C9A2}"/>
                </a:ext>
              </a:extLst>
            </p:cNvPr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>
              <a:extLst>
                <a:ext uri="{FF2B5EF4-FFF2-40B4-BE49-F238E27FC236}">
                  <a16:creationId xmlns:a16="http://schemas.microsoft.com/office/drawing/2014/main" id="{A5788298-F8CF-D774-A049-0BAAA94C39BA}"/>
                </a:ext>
              </a:extLst>
            </p:cNvPr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>
                <a:extLst>
                  <a:ext uri="{FF2B5EF4-FFF2-40B4-BE49-F238E27FC236}">
                    <a16:creationId xmlns:a16="http://schemas.microsoft.com/office/drawing/2014/main" id="{8312C8C5-0650-A51E-32A7-29A03B7DD33D}"/>
                  </a:ext>
                </a:extLst>
              </p:cNvPr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>
                <a:extLst>
                  <a:ext uri="{FF2B5EF4-FFF2-40B4-BE49-F238E27FC236}">
                    <a16:creationId xmlns:a16="http://schemas.microsoft.com/office/drawing/2014/main" id="{2602B2F0-E3CC-8F9D-E68D-F721FBE15880}"/>
                  </a:ext>
                </a:extLst>
              </p:cNvPr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>
                <a:extLst>
                  <a:ext uri="{FF2B5EF4-FFF2-40B4-BE49-F238E27FC236}">
                    <a16:creationId xmlns:a16="http://schemas.microsoft.com/office/drawing/2014/main" id="{71FA0DE2-9AAA-7266-D841-7B69E1F523EE}"/>
                  </a:ext>
                </a:extLst>
              </p:cNvPr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444528F1-1756-5062-7616-8DEF4FBB6F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bg1"/>
                </a:solidFill>
              </a:rPr>
              <a:t>R</a:t>
            </a:r>
            <a:r>
              <a:rPr lang="en-US" altLang="zh-TW" sz="2800" dirty="0">
                <a:solidFill>
                  <a:schemeClr val="bg1"/>
                </a:solidFill>
              </a:rPr>
              <a:t>esult (Cont’d)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D22B2886-1C9F-E262-108E-39F151F1A978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BE19371-5A89-6B04-7046-A8031B34C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E4B7F6E-CA9B-01D6-5B16-4B17E8B04C07}"/>
              </a:ext>
            </a:extLst>
          </p:cNvPr>
          <p:cNvSpPr txBox="1"/>
          <p:nvPr/>
        </p:nvSpPr>
        <p:spPr>
          <a:xfrm>
            <a:off x="276275" y="1496527"/>
            <a:ext cx="2706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Alata" panose="02020500000000000000" charset="0"/>
                <a:cs typeface="Alata" panose="02020500000000000000" charset="0"/>
              </a:rPr>
              <a:t>Evaluation: </a:t>
            </a:r>
          </a:p>
          <a:p>
            <a:r>
              <a:rPr lang="en-US" altLang="zh-TW" sz="1800" b="0" i="0" u="none" strike="noStrike" dirty="0">
                <a:solidFill>
                  <a:schemeClr val="tx2"/>
                </a:solidFill>
                <a:effectLst/>
                <a:latin typeface="Alata" panose="02020500000000000000" charset="0"/>
              </a:rPr>
              <a:t>Pearson Correlation </a:t>
            </a:r>
            <a:r>
              <a:rPr lang="en-US" altLang="zh-TW" sz="1800" dirty="0">
                <a:solidFill>
                  <a:schemeClr val="tx2"/>
                </a:solidFill>
                <a:latin typeface="Alata" panose="02020500000000000000" charset="0"/>
              </a:rPr>
              <a:t>C</a:t>
            </a:r>
            <a:r>
              <a:rPr lang="en-US" altLang="zh-TW" sz="1800" b="0" i="0" u="none" strike="noStrike" dirty="0">
                <a:solidFill>
                  <a:schemeClr val="tx2"/>
                </a:solidFill>
                <a:effectLst/>
                <a:latin typeface="Alata" panose="02020500000000000000" charset="0"/>
              </a:rPr>
              <a:t>oefficient</a:t>
            </a:r>
            <a:endParaRPr lang="en-US" altLang="zh-TW" sz="1800" b="0" dirty="0">
              <a:solidFill>
                <a:schemeClr val="tx2"/>
              </a:solidFill>
              <a:effectLst/>
            </a:endParaRPr>
          </a:p>
          <a:p>
            <a:pPr rtl="0"/>
            <a:br>
              <a:rPr lang="en-US" altLang="zh-TW" sz="2000" b="0" dirty="0">
                <a:effectLst/>
              </a:rPr>
            </a:b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lata" panose="02020500000000000000" charset="0"/>
              </a:rPr>
              <a:t>Average performance</a:t>
            </a:r>
            <a:endParaRPr lang="en-US" altLang="zh-TW" sz="2000" b="0" dirty="0">
              <a:effectLst/>
            </a:endParaRPr>
          </a:p>
          <a:p>
            <a:pPr rtl="0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lata" panose="02020500000000000000" charset="0"/>
              </a:rPr>
              <a:t>1 lead → 12 lead : </a:t>
            </a:r>
            <a:r>
              <a:rPr lang="en-US" altLang="zh-TW" sz="1800" b="0" i="0" u="none" strike="noStrike" dirty="0">
                <a:solidFill>
                  <a:srgbClr val="4869B1"/>
                </a:solidFill>
                <a:effectLst/>
                <a:latin typeface="Alata" panose="02020500000000000000" charset="0"/>
              </a:rPr>
              <a:t>0.282</a:t>
            </a:r>
            <a:endParaRPr lang="en-US" altLang="zh-TW" sz="2000" b="0" dirty="0">
              <a:effectLst/>
            </a:endParaRPr>
          </a:p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lata" panose="02020500000000000000" charset="0"/>
              </a:rPr>
              <a:t>3 lead → 12 lead : </a:t>
            </a:r>
            <a:r>
              <a:rPr lang="en-US" altLang="zh-TW" sz="1800" b="0" i="0" u="none" strike="noStrike" dirty="0">
                <a:solidFill>
                  <a:srgbClr val="4869B1"/>
                </a:solidFill>
                <a:effectLst/>
                <a:latin typeface="Alata" panose="02020500000000000000" charset="0"/>
              </a:rPr>
              <a:t>0.357</a:t>
            </a:r>
            <a:endParaRPr lang="en-US" altLang="zh-TW" sz="1600" dirty="0">
              <a:latin typeface="Alata" panose="02020500000000000000" charset="0"/>
              <a:cs typeface="Alata" panose="02020500000000000000" charset="0"/>
            </a:endParaRPr>
          </a:p>
          <a:p>
            <a:endParaRPr lang="zh-TW" altLang="en-US" sz="1600" dirty="0">
              <a:latin typeface="Alata" panose="02020500000000000000" charset="0"/>
              <a:cs typeface="Alata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18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Our technology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Google Shape;3410;p102">
            <a:extLst>
              <a:ext uri="{FF2B5EF4-FFF2-40B4-BE49-F238E27FC236}">
                <a16:creationId xmlns:a16="http://schemas.microsoft.com/office/drawing/2014/main" id="{6CDE8403-E33D-C8B4-3250-A3F78B0054F9}"/>
              </a:ext>
            </a:extLst>
          </p:cNvPr>
          <p:cNvSpPr txBox="1"/>
          <p:nvPr/>
        </p:nvSpPr>
        <p:spPr>
          <a:xfrm>
            <a:off x="6313847" y="3268930"/>
            <a:ext cx="396392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"/>
            </a:pPr>
            <a:endParaRPr lang="en-US" altLang="zh-TW" sz="1800" dirty="0">
              <a:ea typeface="Times New Roman" panose="02020603050405020304" pitchFamily="18" charset="0"/>
            </a:endParaRPr>
          </a:p>
        </p:txBody>
      </p:sp>
      <p:grpSp>
        <p:nvGrpSpPr>
          <p:cNvPr id="2" name="Google Shape;4259;p118">
            <a:extLst>
              <a:ext uri="{FF2B5EF4-FFF2-40B4-BE49-F238E27FC236}">
                <a16:creationId xmlns:a16="http://schemas.microsoft.com/office/drawing/2014/main" id="{ABBB6D9F-6946-1EEE-4AB6-FA27BA735204}"/>
              </a:ext>
            </a:extLst>
          </p:cNvPr>
          <p:cNvGrpSpPr/>
          <p:nvPr/>
        </p:nvGrpSpPr>
        <p:grpSpPr>
          <a:xfrm>
            <a:off x="973361" y="1554288"/>
            <a:ext cx="852811" cy="851264"/>
            <a:chOff x="6917592" y="4032831"/>
            <a:chExt cx="421125" cy="420361"/>
          </a:xfrm>
          <a:solidFill>
            <a:srgbClr val="000000"/>
          </a:solidFill>
        </p:grpSpPr>
        <p:sp>
          <p:nvSpPr>
            <p:cNvPr id="5" name="Google Shape;4260;p118">
              <a:extLst>
                <a:ext uri="{FF2B5EF4-FFF2-40B4-BE49-F238E27FC236}">
                  <a16:creationId xmlns:a16="http://schemas.microsoft.com/office/drawing/2014/main" id="{0E9EFD7A-7FEF-5A35-859E-07375F9E11A4}"/>
                </a:ext>
              </a:extLst>
            </p:cNvPr>
            <p:cNvSpPr/>
            <p:nvPr/>
          </p:nvSpPr>
          <p:spPr>
            <a:xfrm>
              <a:off x="7264357" y="4119331"/>
              <a:ext cx="74361" cy="216266"/>
            </a:xfrm>
            <a:custGeom>
              <a:avLst/>
              <a:gdLst/>
              <a:ahLst/>
              <a:cxnLst/>
              <a:rect l="l" t="t" r="r" b="b"/>
              <a:pathLst>
                <a:path w="2334" h="6788" extrusionOk="0">
                  <a:moveTo>
                    <a:pt x="786" y="0"/>
                  </a:moveTo>
                  <a:lnTo>
                    <a:pt x="786" y="2001"/>
                  </a:lnTo>
                  <a:cubicBezTo>
                    <a:pt x="786" y="2215"/>
                    <a:pt x="619" y="2382"/>
                    <a:pt x="405" y="2382"/>
                  </a:cubicBezTo>
                  <a:lnTo>
                    <a:pt x="0" y="2382"/>
                  </a:lnTo>
                  <a:lnTo>
                    <a:pt x="0" y="6787"/>
                  </a:lnTo>
                  <a:cubicBezTo>
                    <a:pt x="500" y="6287"/>
                    <a:pt x="1167" y="5978"/>
                    <a:pt x="1929" y="5978"/>
                  </a:cubicBezTo>
                  <a:lnTo>
                    <a:pt x="2334" y="5978"/>
                  </a:lnTo>
                  <a:lnTo>
                    <a:pt x="2334" y="405"/>
                  </a:lnTo>
                  <a:cubicBezTo>
                    <a:pt x="2334" y="191"/>
                    <a:pt x="2167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61;p118">
              <a:extLst>
                <a:ext uri="{FF2B5EF4-FFF2-40B4-BE49-F238E27FC236}">
                  <a16:creationId xmlns:a16="http://schemas.microsoft.com/office/drawing/2014/main" id="{0EE14A91-D616-305C-52EB-764BFD3204FD}"/>
                </a:ext>
              </a:extLst>
            </p:cNvPr>
            <p:cNvSpPr/>
            <p:nvPr/>
          </p:nvSpPr>
          <p:spPr>
            <a:xfrm>
              <a:off x="6991954" y="4119331"/>
              <a:ext cx="24309" cy="51613"/>
            </a:xfrm>
            <a:custGeom>
              <a:avLst/>
              <a:gdLst/>
              <a:ahLst/>
              <a:cxnLst/>
              <a:rect l="l" t="t" r="r" b="b"/>
              <a:pathLst>
                <a:path w="763" h="1620" extrusionOk="0">
                  <a:moveTo>
                    <a:pt x="1" y="0"/>
                  </a:moveTo>
                  <a:lnTo>
                    <a:pt x="1" y="1620"/>
                  </a:lnTo>
                  <a:lnTo>
                    <a:pt x="763" y="1620"/>
                  </a:lnTo>
                  <a:lnTo>
                    <a:pt x="7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62;p118">
              <a:extLst>
                <a:ext uri="{FF2B5EF4-FFF2-40B4-BE49-F238E27FC236}">
                  <a16:creationId xmlns:a16="http://schemas.microsoft.com/office/drawing/2014/main" id="{ADB3C128-CEC0-8BBE-C2EE-190E5B7DCCE7}"/>
                </a:ext>
              </a:extLst>
            </p:cNvPr>
            <p:cNvSpPr/>
            <p:nvPr/>
          </p:nvSpPr>
          <p:spPr>
            <a:xfrm>
              <a:off x="7065550" y="4202039"/>
              <a:ext cx="125242" cy="124445"/>
            </a:xfrm>
            <a:custGeom>
              <a:avLst/>
              <a:gdLst/>
              <a:ahLst/>
              <a:cxnLst/>
              <a:rect l="l" t="t" r="r" b="b"/>
              <a:pathLst>
                <a:path w="3931" h="3906" extrusionOk="0">
                  <a:moveTo>
                    <a:pt x="1573" y="0"/>
                  </a:moveTo>
                  <a:lnTo>
                    <a:pt x="1573" y="1167"/>
                  </a:lnTo>
                  <a:cubicBezTo>
                    <a:pt x="1573" y="1381"/>
                    <a:pt x="1406" y="1548"/>
                    <a:pt x="1192" y="1548"/>
                  </a:cubicBezTo>
                  <a:lnTo>
                    <a:pt x="1" y="1548"/>
                  </a:lnTo>
                  <a:lnTo>
                    <a:pt x="1" y="2358"/>
                  </a:lnTo>
                  <a:lnTo>
                    <a:pt x="1192" y="2358"/>
                  </a:lnTo>
                  <a:cubicBezTo>
                    <a:pt x="1406" y="2358"/>
                    <a:pt x="1573" y="2524"/>
                    <a:pt x="1573" y="2739"/>
                  </a:cubicBezTo>
                  <a:lnTo>
                    <a:pt x="1573" y="3906"/>
                  </a:lnTo>
                  <a:lnTo>
                    <a:pt x="2358" y="3906"/>
                  </a:lnTo>
                  <a:lnTo>
                    <a:pt x="2358" y="2739"/>
                  </a:lnTo>
                  <a:cubicBezTo>
                    <a:pt x="2358" y="2524"/>
                    <a:pt x="2525" y="2358"/>
                    <a:pt x="2739" y="2358"/>
                  </a:cubicBezTo>
                  <a:lnTo>
                    <a:pt x="3930" y="2358"/>
                  </a:lnTo>
                  <a:lnTo>
                    <a:pt x="3930" y="1548"/>
                  </a:lnTo>
                  <a:lnTo>
                    <a:pt x="2739" y="1548"/>
                  </a:lnTo>
                  <a:cubicBezTo>
                    <a:pt x="2525" y="1548"/>
                    <a:pt x="2358" y="1381"/>
                    <a:pt x="2358" y="1167"/>
                  </a:cubicBezTo>
                  <a:lnTo>
                    <a:pt x="23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63;p118">
              <a:extLst>
                <a:ext uri="{FF2B5EF4-FFF2-40B4-BE49-F238E27FC236}">
                  <a16:creationId xmlns:a16="http://schemas.microsoft.com/office/drawing/2014/main" id="{A342EB2D-0418-918E-F94D-713222F9526E}"/>
                </a:ext>
              </a:extLst>
            </p:cNvPr>
            <p:cNvSpPr/>
            <p:nvPr/>
          </p:nvSpPr>
          <p:spPr>
            <a:xfrm>
              <a:off x="7016231" y="4119331"/>
              <a:ext cx="223880" cy="289862"/>
            </a:xfrm>
            <a:custGeom>
              <a:avLst/>
              <a:gdLst/>
              <a:ahLst/>
              <a:cxnLst/>
              <a:rect l="l" t="t" r="r" b="b"/>
              <a:pathLst>
                <a:path w="7027" h="9098" extrusionOk="0">
                  <a:moveTo>
                    <a:pt x="4287" y="1810"/>
                  </a:moveTo>
                  <a:cubicBezTo>
                    <a:pt x="4502" y="1810"/>
                    <a:pt x="4692" y="2001"/>
                    <a:pt x="4692" y="2191"/>
                  </a:cubicBezTo>
                  <a:lnTo>
                    <a:pt x="4692" y="3382"/>
                  </a:lnTo>
                  <a:lnTo>
                    <a:pt x="5859" y="3382"/>
                  </a:lnTo>
                  <a:cubicBezTo>
                    <a:pt x="6074" y="3382"/>
                    <a:pt x="6240" y="3549"/>
                    <a:pt x="6240" y="3763"/>
                  </a:cubicBezTo>
                  <a:lnTo>
                    <a:pt x="6240" y="5335"/>
                  </a:lnTo>
                  <a:cubicBezTo>
                    <a:pt x="6240" y="5549"/>
                    <a:pt x="6074" y="5716"/>
                    <a:pt x="5859" y="5716"/>
                  </a:cubicBezTo>
                  <a:lnTo>
                    <a:pt x="4692" y="5716"/>
                  </a:lnTo>
                  <a:lnTo>
                    <a:pt x="4692" y="6907"/>
                  </a:lnTo>
                  <a:cubicBezTo>
                    <a:pt x="4692" y="7121"/>
                    <a:pt x="4502" y="7288"/>
                    <a:pt x="4287" y="7288"/>
                  </a:cubicBezTo>
                  <a:lnTo>
                    <a:pt x="2740" y="7288"/>
                  </a:lnTo>
                  <a:cubicBezTo>
                    <a:pt x="2525" y="7288"/>
                    <a:pt x="2335" y="7121"/>
                    <a:pt x="2335" y="6907"/>
                  </a:cubicBezTo>
                  <a:lnTo>
                    <a:pt x="2335" y="5716"/>
                  </a:lnTo>
                  <a:lnTo>
                    <a:pt x="1168" y="5716"/>
                  </a:lnTo>
                  <a:cubicBezTo>
                    <a:pt x="953" y="5716"/>
                    <a:pt x="787" y="5549"/>
                    <a:pt x="787" y="5335"/>
                  </a:cubicBezTo>
                  <a:lnTo>
                    <a:pt x="787" y="3763"/>
                  </a:lnTo>
                  <a:cubicBezTo>
                    <a:pt x="787" y="3549"/>
                    <a:pt x="953" y="3382"/>
                    <a:pt x="1168" y="3382"/>
                  </a:cubicBezTo>
                  <a:lnTo>
                    <a:pt x="2335" y="3382"/>
                  </a:lnTo>
                  <a:lnTo>
                    <a:pt x="2335" y="2191"/>
                  </a:lnTo>
                  <a:cubicBezTo>
                    <a:pt x="2335" y="2001"/>
                    <a:pt x="2525" y="1810"/>
                    <a:pt x="2740" y="1810"/>
                  </a:cubicBezTo>
                  <a:close/>
                  <a:moveTo>
                    <a:pt x="787" y="0"/>
                  </a:moveTo>
                  <a:lnTo>
                    <a:pt x="787" y="2001"/>
                  </a:lnTo>
                  <a:cubicBezTo>
                    <a:pt x="787" y="2215"/>
                    <a:pt x="596" y="2382"/>
                    <a:pt x="382" y="2382"/>
                  </a:cubicBezTo>
                  <a:lnTo>
                    <a:pt x="1" y="2382"/>
                  </a:lnTo>
                  <a:lnTo>
                    <a:pt x="1" y="9097"/>
                  </a:lnTo>
                  <a:lnTo>
                    <a:pt x="7026" y="9097"/>
                  </a:lnTo>
                  <a:lnTo>
                    <a:pt x="7026" y="2382"/>
                  </a:lnTo>
                  <a:lnTo>
                    <a:pt x="6645" y="2382"/>
                  </a:lnTo>
                  <a:cubicBezTo>
                    <a:pt x="6431" y="2382"/>
                    <a:pt x="6240" y="2215"/>
                    <a:pt x="6240" y="2001"/>
                  </a:cubicBezTo>
                  <a:lnTo>
                    <a:pt x="62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64;p118">
              <a:extLst>
                <a:ext uri="{FF2B5EF4-FFF2-40B4-BE49-F238E27FC236}">
                  <a16:creationId xmlns:a16="http://schemas.microsoft.com/office/drawing/2014/main" id="{F58053DA-D41E-6DF5-87CB-FB221FC091EB}"/>
                </a:ext>
              </a:extLst>
            </p:cNvPr>
            <p:cNvSpPr/>
            <p:nvPr/>
          </p:nvSpPr>
          <p:spPr>
            <a:xfrm>
              <a:off x="7264357" y="4334800"/>
              <a:ext cx="74361" cy="74393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1929" y="1"/>
                  </a:moveTo>
                  <a:cubicBezTo>
                    <a:pt x="857" y="1"/>
                    <a:pt x="0" y="858"/>
                    <a:pt x="0" y="1906"/>
                  </a:cubicBezTo>
                  <a:lnTo>
                    <a:pt x="0" y="2334"/>
                  </a:lnTo>
                  <a:lnTo>
                    <a:pt x="1953" y="2334"/>
                  </a:lnTo>
                  <a:cubicBezTo>
                    <a:pt x="2167" y="2334"/>
                    <a:pt x="2334" y="2168"/>
                    <a:pt x="2334" y="1953"/>
                  </a:cubicBezTo>
                  <a:lnTo>
                    <a:pt x="2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65;p118">
              <a:extLst>
                <a:ext uri="{FF2B5EF4-FFF2-40B4-BE49-F238E27FC236}">
                  <a16:creationId xmlns:a16="http://schemas.microsoft.com/office/drawing/2014/main" id="{06E56140-8EEF-B873-28CC-442499404351}"/>
                </a:ext>
              </a:extLst>
            </p:cNvPr>
            <p:cNvSpPr/>
            <p:nvPr/>
          </p:nvSpPr>
          <p:spPr>
            <a:xfrm>
              <a:off x="7240079" y="4119331"/>
              <a:ext cx="24309" cy="51613"/>
            </a:xfrm>
            <a:custGeom>
              <a:avLst/>
              <a:gdLst/>
              <a:ahLst/>
              <a:cxnLst/>
              <a:rect l="l" t="t" r="r" b="b"/>
              <a:pathLst>
                <a:path w="763" h="1620" extrusionOk="0">
                  <a:moveTo>
                    <a:pt x="0" y="0"/>
                  </a:moveTo>
                  <a:lnTo>
                    <a:pt x="0" y="1620"/>
                  </a:lnTo>
                  <a:lnTo>
                    <a:pt x="762" y="1620"/>
                  </a:lnTo>
                  <a:lnTo>
                    <a:pt x="7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66;p118">
              <a:extLst>
                <a:ext uri="{FF2B5EF4-FFF2-40B4-BE49-F238E27FC236}">
                  <a16:creationId xmlns:a16="http://schemas.microsoft.com/office/drawing/2014/main" id="{AD7C1258-84B2-F80A-0C10-295B9F590770}"/>
                </a:ext>
              </a:extLst>
            </p:cNvPr>
            <p:cNvSpPr/>
            <p:nvPr/>
          </p:nvSpPr>
          <p:spPr>
            <a:xfrm>
              <a:off x="6917592" y="4334800"/>
              <a:ext cx="74393" cy="74393"/>
            </a:xfrm>
            <a:custGeom>
              <a:avLst/>
              <a:gdLst/>
              <a:ahLst/>
              <a:cxnLst/>
              <a:rect l="l" t="t" r="r" b="b"/>
              <a:pathLst>
                <a:path w="2335" h="2335" extrusionOk="0">
                  <a:moveTo>
                    <a:pt x="1" y="1"/>
                  </a:moveTo>
                  <a:lnTo>
                    <a:pt x="1" y="1953"/>
                  </a:lnTo>
                  <a:cubicBezTo>
                    <a:pt x="1" y="2168"/>
                    <a:pt x="168" y="2334"/>
                    <a:pt x="382" y="2334"/>
                  </a:cubicBezTo>
                  <a:lnTo>
                    <a:pt x="2335" y="2334"/>
                  </a:lnTo>
                  <a:lnTo>
                    <a:pt x="2335" y="1953"/>
                  </a:lnTo>
                  <a:cubicBezTo>
                    <a:pt x="2335" y="1953"/>
                    <a:pt x="2311" y="1930"/>
                    <a:pt x="2311" y="1906"/>
                  </a:cubicBezTo>
                  <a:cubicBezTo>
                    <a:pt x="2311" y="858"/>
                    <a:pt x="1477" y="1"/>
                    <a:pt x="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67;p118">
              <a:extLst>
                <a:ext uri="{FF2B5EF4-FFF2-40B4-BE49-F238E27FC236}">
                  <a16:creationId xmlns:a16="http://schemas.microsoft.com/office/drawing/2014/main" id="{59CEB426-EB2C-1028-F4B8-00B99FCCB7F4}"/>
                </a:ext>
              </a:extLst>
            </p:cNvPr>
            <p:cNvSpPr/>
            <p:nvPr/>
          </p:nvSpPr>
          <p:spPr>
            <a:xfrm>
              <a:off x="6917592" y="4119331"/>
              <a:ext cx="74393" cy="216266"/>
            </a:xfrm>
            <a:custGeom>
              <a:avLst/>
              <a:gdLst/>
              <a:ahLst/>
              <a:cxnLst/>
              <a:rect l="l" t="t" r="r" b="b"/>
              <a:pathLst>
                <a:path w="2335" h="6788" extrusionOk="0">
                  <a:moveTo>
                    <a:pt x="382" y="0"/>
                  </a:moveTo>
                  <a:cubicBezTo>
                    <a:pt x="168" y="0"/>
                    <a:pt x="1" y="191"/>
                    <a:pt x="1" y="405"/>
                  </a:cubicBezTo>
                  <a:lnTo>
                    <a:pt x="1" y="6002"/>
                  </a:lnTo>
                  <a:lnTo>
                    <a:pt x="430" y="6002"/>
                  </a:lnTo>
                  <a:cubicBezTo>
                    <a:pt x="1168" y="6002"/>
                    <a:pt x="1835" y="6311"/>
                    <a:pt x="2335" y="6787"/>
                  </a:cubicBezTo>
                  <a:lnTo>
                    <a:pt x="2335" y="2382"/>
                  </a:lnTo>
                  <a:lnTo>
                    <a:pt x="1930" y="2382"/>
                  </a:lnTo>
                  <a:cubicBezTo>
                    <a:pt x="1716" y="2382"/>
                    <a:pt x="1549" y="2215"/>
                    <a:pt x="1549" y="2001"/>
                  </a:cubicBezTo>
                  <a:lnTo>
                    <a:pt x="15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68;p118">
              <a:extLst>
                <a:ext uri="{FF2B5EF4-FFF2-40B4-BE49-F238E27FC236}">
                  <a16:creationId xmlns:a16="http://schemas.microsoft.com/office/drawing/2014/main" id="{EF6B7B70-B104-F412-6D4E-639D5F8ACE3C}"/>
                </a:ext>
              </a:extLst>
            </p:cNvPr>
            <p:cNvSpPr/>
            <p:nvPr/>
          </p:nvSpPr>
          <p:spPr>
            <a:xfrm>
              <a:off x="7055705" y="4032831"/>
              <a:ext cx="144931" cy="62254"/>
            </a:xfrm>
            <a:custGeom>
              <a:avLst/>
              <a:gdLst/>
              <a:ahLst/>
              <a:cxnLst/>
              <a:rect l="l" t="t" r="r" b="b"/>
              <a:pathLst>
                <a:path w="4549" h="1954" extrusionOk="0">
                  <a:moveTo>
                    <a:pt x="1310" y="1"/>
                  </a:moveTo>
                  <a:cubicBezTo>
                    <a:pt x="762" y="1"/>
                    <a:pt x="524" y="286"/>
                    <a:pt x="405" y="548"/>
                  </a:cubicBezTo>
                  <a:cubicBezTo>
                    <a:pt x="310" y="786"/>
                    <a:pt x="286" y="1072"/>
                    <a:pt x="286" y="1358"/>
                  </a:cubicBezTo>
                  <a:lnTo>
                    <a:pt x="0" y="1953"/>
                  </a:lnTo>
                  <a:lnTo>
                    <a:pt x="858" y="1953"/>
                  </a:lnTo>
                  <a:lnTo>
                    <a:pt x="1024" y="1620"/>
                  </a:lnTo>
                  <a:cubicBezTo>
                    <a:pt x="1048" y="1572"/>
                    <a:pt x="1072" y="1501"/>
                    <a:pt x="1072" y="1453"/>
                  </a:cubicBezTo>
                  <a:cubicBezTo>
                    <a:pt x="1072" y="1215"/>
                    <a:pt x="1072" y="977"/>
                    <a:pt x="1119" y="834"/>
                  </a:cubicBezTo>
                  <a:cubicBezTo>
                    <a:pt x="1143" y="786"/>
                    <a:pt x="1167" y="763"/>
                    <a:pt x="1310" y="763"/>
                  </a:cubicBezTo>
                  <a:lnTo>
                    <a:pt x="3239" y="763"/>
                  </a:lnTo>
                  <a:cubicBezTo>
                    <a:pt x="3382" y="763"/>
                    <a:pt x="3406" y="786"/>
                    <a:pt x="3429" y="834"/>
                  </a:cubicBezTo>
                  <a:cubicBezTo>
                    <a:pt x="3477" y="977"/>
                    <a:pt x="3477" y="1215"/>
                    <a:pt x="3477" y="1453"/>
                  </a:cubicBezTo>
                  <a:cubicBezTo>
                    <a:pt x="3477" y="1501"/>
                    <a:pt x="3501" y="1572"/>
                    <a:pt x="3525" y="1620"/>
                  </a:cubicBezTo>
                  <a:lnTo>
                    <a:pt x="3691" y="1953"/>
                  </a:lnTo>
                  <a:lnTo>
                    <a:pt x="4549" y="1953"/>
                  </a:lnTo>
                  <a:lnTo>
                    <a:pt x="4263" y="1358"/>
                  </a:lnTo>
                  <a:cubicBezTo>
                    <a:pt x="4263" y="1072"/>
                    <a:pt x="4239" y="786"/>
                    <a:pt x="4144" y="548"/>
                  </a:cubicBezTo>
                  <a:cubicBezTo>
                    <a:pt x="4025" y="286"/>
                    <a:pt x="3787" y="1"/>
                    <a:pt x="3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69;p118">
              <a:extLst>
                <a:ext uri="{FF2B5EF4-FFF2-40B4-BE49-F238E27FC236}">
                  <a16:creationId xmlns:a16="http://schemas.microsoft.com/office/drawing/2014/main" id="{2F13D4CE-4BEF-0948-3032-D19A9B8E0463}"/>
                </a:ext>
              </a:extLst>
            </p:cNvPr>
            <p:cNvSpPr/>
            <p:nvPr/>
          </p:nvSpPr>
          <p:spPr>
            <a:xfrm>
              <a:off x="7064785" y="4433439"/>
              <a:ext cx="24341" cy="19753"/>
            </a:xfrm>
            <a:custGeom>
              <a:avLst/>
              <a:gdLst/>
              <a:ahLst/>
              <a:cxnLst/>
              <a:rect l="l" t="t" r="r" b="b"/>
              <a:pathLst>
                <a:path w="764" h="620" extrusionOk="0">
                  <a:moveTo>
                    <a:pt x="1" y="1"/>
                  </a:moveTo>
                  <a:lnTo>
                    <a:pt x="1" y="239"/>
                  </a:lnTo>
                  <a:cubicBezTo>
                    <a:pt x="1" y="453"/>
                    <a:pt x="168" y="620"/>
                    <a:pt x="382" y="620"/>
                  </a:cubicBezTo>
                  <a:cubicBezTo>
                    <a:pt x="596" y="620"/>
                    <a:pt x="763" y="453"/>
                    <a:pt x="763" y="239"/>
                  </a:cubicBezTo>
                  <a:lnTo>
                    <a:pt x="7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70;p118">
              <a:extLst>
                <a:ext uri="{FF2B5EF4-FFF2-40B4-BE49-F238E27FC236}">
                  <a16:creationId xmlns:a16="http://schemas.microsoft.com/office/drawing/2014/main" id="{3552D081-5BFC-268B-8650-5B7F3936F154}"/>
                </a:ext>
              </a:extLst>
            </p:cNvPr>
            <p:cNvSpPr/>
            <p:nvPr/>
          </p:nvSpPr>
          <p:spPr>
            <a:xfrm>
              <a:off x="7015498" y="4433439"/>
              <a:ext cx="24309" cy="19753"/>
            </a:xfrm>
            <a:custGeom>
              <a:avLst/>
              <a:gdLst/>
              <a:ahLst/>
              <a:cxnLst/>
              <a:rect l="l" t="t" r="r" b="b"/>
              <a:pathLst>
                <a:path w="763" h="620" extrusionOk="0">
                  <a:moveTo>
                    <a:pt x="0" y="1"/>
                  </a:moveTo>
                  <a:lnTo>
                    <a:pt x="0" y="239"/>
                  </a:lnTo>
                  <a:cubicBezTo>
                    <a:pt x="0" y="453"/>
                    <a:pt x="167" y="620"/>
                    <a:pt x="381" y="620"/>
                  </a:cubicBezTo>
                  <a:cubicBezTo>
                    <a:pt x="595" y="620"/>
                    <a:pt x="762" y="453"/>
                    <a:pt x="762" y="239"/>
                  </a:cubicBezTo>
                  <a:lnTo>
                    <a:pt x="7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71;p118">
              <a:extLst>
                <a:ext uri="{FF2B5EF4-FFF2-40B4-BE49-F238E27FC236}">
                  <a16:creationId xmlns:a16="http://schemas.microsoft.com/office/drawing/2014/main" id="{EE5AAC23-DD03-DD84-1253-EEF76C563B00}"/>
                </a:ext>
              </a:extLst>
            </p:cNvPr>
            <p:cNvSpPr/>
            <p:nvPr/>
          </p:nvSpPr>
          <p:spPr>
            <a:xfrm>
              <a:off x="7167215" y="4433439"/>
              <a:ext cx="25074" cy="19753"/>
            </a:xfrm>
            <a:custGeom>
              <a:avLst/>
              <a:gdLst/>
              <a:ahLst/>
              <a:cxnLst/>
              <a:rect l="l" t="t" r="r" b="b"/>
              <a:pathLst>
                <a:path w="787" h="620" extrusionOk="0">
                  <a:moveTo>
                    <a:pt x="1" y="1"/>
                  </a:moveTo>
                  <a:lnTo>
                    <a:pt x="1" y="239"/>
                  </a:lnTo>
                  <a:cubicBezTo>
                    <a:pt x="1" y="453"/>
                    <a:pt x="168" y="620"/>
                    <a:pt x="382" y="620"/>
                  </a:cubicBezTo>
                  <a:cubicBezTo>
                    <a:pt x="596" y="620"/>
                    <a:pt x="787" y="453"/>
                    <a:pt x="787" y="239"/>
                  </a:cubicBezTo>
                  <a:lnTo>
                    <a:pt x="7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72;p118">
              <a:extLst>
                <a:ext uri="{FF2B5EF4-FFF2-40B4-BE49-F238E27FC236}">
                  <a16:creationId xmlns:a16="http://schemas.microsoft.com/office/drawing/2014/main" id="{48CAF553-8B18-A28F-71E9-3CEEFDA94B97}"/>
                </a:ext>
              </a:extLst>
            </p:cNvPr>
            <p:cNvSpPr/>
            <p:nvPr/>
          </p:nvSpPr>
          <p:spPr>
            <a:xfrm>
              <a:off x="7216535" y="4433439"/>
              <a:ext cx="25074" cy="19753"/>
            </a:xfrm>
            <a:custGeom>
              <a:avLst/>
              <a:gdLst/>
              <a:ahLst/>
              <a:cxnLst/>
              <a:rect l="l" t="t" r="r" b="b"/>
              <a:pathLst>
                <a:path w="787" h="620" extrusionOk="0">
                  <a:moveTo>
                    <a:pt x="1" y="1"/>
                  </a:moveTo>
                  <a:lnTo>
                    <a:pt x="1" y="239"/>
                  </a:lnTo>
                  <a:cubicBezTo>
                    <a:pt x="1" y="453"/>
                    <a:pt x="168" y="620"/>
                    <a:pt x="382" y="620"/>
                  </a:cubicBezTo>
                  <a:cubicBezTo>
                    <a:pt x="596" y="620"/>
                    <a:pt x="787" y="453"/>
                    <a:pt x="787" y="239"/>
                  </a:cubicBezTo>
                  <a:lnTo>
                    <a:pt x="7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259;p118">
            <a:extLst>
              <a:ext uri="{FF2B5EF4-FFF2-40B4-BE49-F238E27FC236}">
                <a16:creationId xmlns:a16="http://schemas.microsoft.com/office/drawing/2014/main" id="{0B52969B-AF4E-565B-17F0-DAED20E6965A}"/>
              </a:ext>
            </a:extLst>
          </p:cNvPr>
          <p:cNvGrpSpPr/>
          <p:nvPr/>
        </p:nvGrpSpPr>
        <p:grpSpPr>
          <a:xfrm>
            <a:off x="981404" y="3650270"/>
            <a:ext cx="852811" cy="851264"/>
            <a:chOff x="6917592" y="4032831"/>
            <a:chExt cx="421125" cy="420361"/>
          </a:xfrm>
          <a:solidFill>
            <a:srgbClr val="000000"/>
          </a:solidFill>
        </p:grpSpPr>
        <p:sp>
          <p:nvSpPr>
            <p:cNvPr id="26" name="Google Shape;4260;p118">
              <a:extLst>
                <a:ext uri="{FF2B5EF4-FFF2-40B4-BE49-F238E27FC236}">
                  <a16:creationId xmlns:a16="http://schemas.microsoft.com/office/drawing/2014/main" id="{BA0A633B-3036-98A1-4762-52D6473ECF5E}"/>
                </a:ext>
              </a:extLst>
            </p:cNvPr>
            <p:cNvSpPr/>
            <p:nvPr/>
          </p:nvSpPr>
          <p:spPr>
            <a:xfrm>
              <a:off x="7264357" y="4119331"/>
              <a:ext cx="74361" cy="216266"/>
            </a:xfrm>
            <a:custGeom>
              <a:avLst/>
              <a:gdLst/>
              <a:ahLst/>
              <a:cxnLst/>
              <a:rect l="l" t="t" r="r" b="b"/>
              <a:pathLst>
                <a:path w="2334" h="6788" extrusionOk="0">
                  <a:moveTo>
                    <a:pt x="786" y="0"/>
                  </a:moveTo>
                  <a:lnTo>
                    <a:pt x="786" y="2001"/>
                  </a:lnTo>
                  <a:cubicBezTo>
                    <a:pt x="786" y="2215"/>
                    <a:pt x="619" y="2382"/>
                    <a:pt x="405" y="2382"/>
                  </a:cubicBezTo>
                  <a:lnTo>
                    <a:pt x="0" y="2382"/>
                  </a:lnTo>
                  <a:lnTo>
                    <a:pt x="0" y="6787"/>
                  </a:lnTo>
                  <a:cubicBezTo>
                    <a:pt x="500" y="6287"/>
                    <a:pt x="1167" y="5978"/>
                    <a:pt x="1929" y="5978"/>
                  </a:cubicBezTo>
                  <a:lnTo>
                    <a:pt x="2334" y="5978"/>
                  </a:lnTo>
                  <a:lnTo>
                    <a:pt x="2334" y="405"/>
                  </a:lnTo>
                  <a:cubicBezTo>
                    <a:pt x="2334" y="191"/>
                    <a:pt x="2167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61;p118">
              <a:extLst>
                <a:ext uri="{FF2B5EF4-FFF2-40B4-BE49-F238E27FC236}">
                  <a16:creationId xmlns:a16="http://schemas.microsoft.com/office/drawing/2014/main" id="{6AEC438B-B0AC-A50E-F339-C898C2484AEE}"/>
                </a:ext>
              </a:extLst>
            </p:cNvPr>
            <p:cNvSpPr/>
            <p:nvPr/>
          </p:nvSpPr>
          <p:spPr>
            <a:xfrm>
              <a:off x="6991954" y="4119331"/>
              <a:ext cx="24309" cy="51613"/>
            </a:xfrm>
            <a:custGeom>
              <a:avLst/>
              <a:gdLst/>
              <a:ahLst/>
              <a:cxnLst/>
              <a:rect l="l" t="t" r="r" b="b"/>
              <a:pathLst>
                <a:path w="763" h="1620" extrusionOk="0">
                  <a:moveTo>
                    <a:pt x="1" y="0"/>
                  </a:moveTo>
                  <a:lnTo>
                    <a:pt x="1" y="1620"/>
                  </a:lnTo>
                  <a:lnTo>
                    <a:pt x="763" y="1620"/>
                  </a:lnTo>
                  <a:lnTo>
                    <a:pt x="7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62;p118">
              <a:extLst>
                <a:ext uri="{FF2B5EF4-FFF2-40B4-BE49-F238E27FC236}">
                  <a16:creationId xmlns:a16="http://schemas.microsoft.com/office/drawing/2014/main" id="{2A31EE45-392D-CF62-24B7-6CF218903B5E}"/>
                </a:ext>
              </a:extLst>
            </p:cNvPr>
            <p:cNvSpPr/>
            <p:nvPr/>
          </p:nvSpPr>
          <p:spPr>
            <a:xfrm>
              <a:off x="7065550" y="4202039"/>
              <a:ext cx="125242" cy="124445"/>
            </a:xfrm>
            <a:custGeom>
              <a:avLst/>
              <a:gdLst/>
              <a:ahLst/>
              <a:cxnLst/>
              <a:rect l="l" t="t" r="r" b="b"/>
              <a:pathLst>
                <a:path w="3931" h="3906" extrusionOk="0">
                  <a:moveTo>
                    <a:pt x="1573" y="0"/>
                  </a:moveTo>
                  <a:lnTo>
                    <a:pt x="1573" y="1167"/>
                  </a:lnTo>
                  <a:cubicBezTo>
                    <a:pt x="1573" y="1381"/>
                    <a:pt x="1406" y="1548"/>
                    <a:pt x="1192" y="1548"/>
                  </a:cubicBezTo>
                  <a:lnTo>
                    <a:pt x="1" y="1548"/>
                  </a:lnTo>
                  <a:lnTo>
                    <a:pt x="1" y="2358"/>
                  </a:lnTo>
                  <a:lnTo>
                    <a:pt x="1192" y="2358"/>
                  </a:lnTo>
                  <a:cubicBezTo>
                    <a:pt x="1406" y="2358"/>
                    <a:pt x="1573" y="2524"/>
                    <a:pt x="1573" y="2739"/>
                  </a:cubicBezTo>
                  <a:lnTo>
                    <a:pt x="1573" y="3906"/>
                  </a:lnTo>
                  <a:lnTo>
                    <a:pt x="2358" y="3906"/>
                  </a:lnTo>
                  <a:lnTo>
                    <a:pt x="2358" y="2739"/>
                  </a:lnTo>
                  <a:cubicBezTo>
                    <a:pt x="2358" y="2524"/>
                    <a:pt x="2525" y="2358"/>
                    <a:pt x="2739" y="2358"/>
                  </a:cubicBezTo>
                  <a:lnTo>
                    <a:pt x="3930" y="2358"/>
                  </a:lnTo>
                  <a:lnTo>
                    <a:pt x="3930" y="1548"/>
                  </a:lnTo>
                  <a:lnTo>
                    <a:pt x="2739" y="1548"/>
                  </a:lnTo>
                  <a:cubicBezTo>
                    <a:pt x="2525" y="1548"/>
                    <a:pt x="2358" y="1381"/>
                    <a:pt x="2358" y="1167"/>
                  </a:cubicBezTo>
                  <a:lnTo>
                    <a:pt x="23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63;p118">
              <a:extLst>
                <a:ext uri="{FF2B5EF4-FFF2-40B4-BE49-F238E27FC236}">
                  <a16:creationId xmlns:a16="http://schemas.microsoft.com/office/drawing/2014/main" id="{71D6FCB6-1E4D-0BE7-C62B-B34E826B7CA8}"/>
                </a:ext>
              </a:extLst>
            </p:cNvPr>
            <p:cNvSpPr/>
            <p:nvPr/>
          </p:nvSpPr>
          <p:spPr>
            <a:xfrm>
              <a:off x="7016231" y="4119331"/>
              <a:ext cx="223880" cy="289862"/>
            </a:xfrm>
            <a:custGeom>
              <a:avLst/>
              <a:gdLst/>
              <a:ahLst/>
              <a:cxnLst/>
              <a:rect l="l" t="t" r="r" b="b"/>
              <a:pathLst>
                <a:path w="7027" h="9098" extrusionOk="0">
                  <a:moveTo>
                    <a:pt x="4287" y="1810"/>
                  </a:moveTo>
                  <a:cubicBezTo>
                    <a:pt x="4502" y="1810"/>
                    <a:pt x="4692" y="2001"/>
                    <a:pt x="4692" y="2191"/>
                  </a:cubicBezTo>
                  <a:lnTo>
                    <a:pt x="4692" y="3382"/>
                  </a:lnTo>
                  <a:lnTo>
                    <a:pt x="5859" y="3382"/>
                  </a:lnTo>
                  <a:cubicBezTo>
                    <a:pt x="6074" y="3382"/>
                    <a:pt x="6240" y="3549"/>
                    <a:pt x="6240" y="3763"/>
                  </a:cubicBezTo>
                  <a:lnTo>
                    <a:pt x="6240" y="5335"/>
                  </a:lnTo>
                  <a:cubicBezTo>
                    <a:pt x="6240" y="5549"/>
                    <a:pt x="6074" y="5716"/>
                    <a:pt x="5859" y="5716"/>
                  </a:cubicBezTo>
                  <a:lnTo>
                    <a:pt x="4692" y="5716"/>
                  </a:lnTo>
                  <a:lnTo>
                    <a:pt x="4692" y="6907"/>
                  </a:lnTo>
                  <a:cubicBezTo>
                    <a:pt x="4692" y="7121"/>
                    <a:pt x="4502" y="7288"/>
                    <a:pt x="4287" y="7288"/>
                  </a:cubicBezTo>
                  <a:lnTo>
                    <a:pt x="2740" y="7288"/>
                  </a:lnTo>
                  <a:cubicBezTo>
                    <a:pt x="2525" y="7288"/>
                    <a:pt x="2335" y="7121"/>
                    <a:pt x="2335" y="6907"/>
                  </a:cubicBezTo>
                  <a:lnTo>
                    <a:pt x="2335" y="5716"/>
                  </a:lnTo>
                  <a:lnTo>
                    <a:pt x="1168" y="5716"/>
                  </a:lnTo>
                  <a:cubicBezTo>
                    <a:pt x="953" y="5716"/>
                    <a:pt x="787" y="5549"/>
                    <a:pt x="787" y="5335"/>
                  </a:cubicBezTo>
                  <a:lnTo>
                    <a:pt x="787" y="3763"/>
                  </a:lnTo>
                  <a:cubicBezTo>
                    <a:pt x="787" y="3549"/>
                    <a:pt x="953" y="3382"/>
                    <a:pt x="1168" y="3382"/>
                  </a:cubicBezTo>
                  <a:lnTo>
                    <a:pt x="2335" y="3382"/>
                  </a:lnTo>
                  <a:lnTo>
                    <a:pt x="2335" y="2191"/>
                  </a:lnTo>
                  <a:cubicBezTo>
                    <a:pt x="2335" y="2001"/>
                    <a:pt x="2525" y="1810"/>
                    <a:pt x="2740" y="1810"/>
                  </a:cubicBezTo>
                  <a:close/>
                  <a:moveTo>
                    <a:pt x="787" y="0"/>
                  </a:moveTo>
                  <a:lnTo>
                    <a:pt x="787" y="2001"/>
                  </a:lnTo>
                  <a:cubicBezTo>
                    <a:pt x="787" y="2215"/>
                    <a:pt x="596" y="2382"/>
                    <a:pt x="382" y="2382"/>
                  </a:cubicBezTo>
                  <a:lnTo>
                    <a:pt x="1" y="2382"/>
                  </a:lnTo>
                  <a:lnTo>
                    <a:pt x="1" y="9097"/>
                  </a:lnTo>
                  <a:lnTo>
                    <a:pt x="7026" y="9097"/>
                  </a:lnTo>
                  <a:lnTo>
                    <a:pt x="7026" y="2382"/>
                  </a:lnTo>
                  <a:lnTo>
                    <a:pt x="6645" y="2382"/>
                  </a:lnTo>
                  <a:cubicBezTo>
                    <a:pt x="6431" y="2382"/>
                    <a:pt x="6240" y="2215"/>
                    <a:pt x="6240" y="2001"/>
                  </a:cubicBezTo>
                  <a:lnTo>
                    <a:pt x="62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64;p118">
              <a:extLst>
                <a:ext uri="{FF2B5EF4-FFF2-40B4-BE49-F238E27FC236}">
                  <a16:creationId xmlns:a16="http://schemas.microsoft.com/office/drawing/2014/main" id="{DC73A5DE-0825-FE88-8415-50A280206DB7}"/>
                </a:ext>
              </a:extLst>
            </p:cNvPr>
            <p:cNvSpPr/>
            <p:nvPr/>
          </p:nvSpPr>
          <p:spPr>
            <a:xfrm>
              <a:off x="7264357" y="4334800"/>
              <a:ext cx="74361" cy="74393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1929" y="1"/>
                  </a:moveTo>
                  <a:cubicBezTo>
                    <a:pt x="857" y="1"/>
                    <a:pt x="0" y="858"/>
                    <a:pt x="0" y="1906"/>
                  </a:cubicBezTo>
                  <a:lnTo>
                    <a:pt x="0" y="2334"/>
                  </a:lnTo>
                  <a:lnTo>
                    <a:pt x="1953" y="2334"/>
                  </a:lnTo>
                  <a:cubicBezTo>
                    <a:pt x="2167" y="2334"/>
                    <a:pt x="2334" y="2168"/>
                    <a:pt x="2334" y="1953"/>
                  </a:cubicBezTo>
                  <a:lnTo>
                    <a:pt x="2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65;p118">
              <a:extLst>
                <a:ext uri="{FF2B5EF4-FFF2-40B4-BE49-F238E27FC236}">
                  <a16:creationId xmlns:a16="http://schemas.microsoft.com/office/drawing/2014/main" id="{A9F65224-1FEF-FAF2-4C30-CF52BB05B6F7}"/>
                </a:ext>
              </a:extLst>
            </p:cNvPr>
            <p:cNvSpPr/>
            <p:nvPr/>
          </p:nvSpPr>
          <p:spPr>
            <a:xfrm>
              <a:off x="7240079" y="4119331"/>
              <a:ext cx="24309" cy="51613"/>
            </a:xfrm>
            <a:custGeom>
              <a:avLst/>
              <a:gdLst/>
              <a:ahLst/>
              <a:cxnLst/>
              <a:rect l="l" t="t" r="r" b="b"/>
              <a:pathLst>
                <a:path w="763" h="1620" extrusionOk="0">
                  <a:moveTo>
                    <a:pt x="0" y="0"/>
                  </a:moveTo>
                  <a:lnTo>
                    <a:pt x="0" y="1620"/>
                  </a:lnTo>
                  <a:lnTo>
                    <a:pt x="762" y="1620"/>
                  </a:lnTo>
                  <a:lnTo>
                    <a:pt x="7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66;p118">
              <a:extLst>
                <a:ext uri="{FF2B5EF4-FFF2-40B4-BE49-F238E27FC236}">
                  <a16:creationId xmlns:a16="http://schemas.microsoft.com/office/drawing/2014/main" id="{172F12D9-4783-B41B-A541-6209A742A0D2}"/>
                </a:ext>
              </a:extLst>
            </p:cNvPr>
            <p:cNvSpPr/>
            <p:nvPr/>
          </p:nvSpPr>
          <p:spPr>
            <a:xfrm>
              <a:off x="6917592" y="4334800"/>
              <a:ext cx="74393" cy="74393"/>
            </a:xfrm>
            <a:custGeom>
              <a:avLst/>
              <a:gdLst/>
              <a:ahLst/>
              <a:cxnLst/>
              <a:rect l="l" t="t" r="r" b="b"/>
              <a:pathLst>
                <a:path w="2335" h="2335" extrusionOk="0">
                  <a:moveTo>
                    <a:pt x="1" y="1"/>
                  </a:moveTo>
                  <a:lnTo>
                    <a:pt x="1" y="1953"/>
                  </a:lnTo>
                  <a:cubicBezTo>
                    <a:pt x="1" y="2168"/>
                    <a:pt x="168" y="2334"/>
                    <a:pt x="382" y="2334"/>
                  </a:cubicBezTo>
                  <a:lnTo>
                    <a:pt x="2335" y="2334"/>
                  </a:lnTo>
                  <a:lnTo>
                    <a:pt x="2335" y="1953"/>
                  </a:lnTo>
                  <a:cubicBezTo>
                    <a:pt x="2335" y="1953"/>
                    <a:pt x="2311" y="1930"/>
                    <a:pt x="2311" y="1906"/>
                  </a:cubicBezTo>
                  <a:cubicBezTo>
                    <a:pt x="2311" y="858"/>
                    <a:pt x="1477" y="1"/>
                    <a:pt x="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67;p118">
              <a:extLst>
                <a:ext uri="{FF2B5EF4-FFF2-40B4-BE49-F238E27FC236}">
                  <a16:creationId xmlns:a16="http://schemas.microsoft.com/office/drawing/2014/main" id="{2AC69446-7EE4-EAB4-4E22-63C894BDF773}"/>
                </a:ext>
              </a:extLst>
            </p:cNvPr>
            <p:cNvSpPr/>
            <p:nvPr/>
          </p:nvSpPr>
          <p:spPr>
            <a:xfrm>
              <a:off x="6917592" y="4119331"/>
              <a:ext cx="74393" cy="216266"/>
            </a:xfrm>
            <a:custGeom>
              <a:avLst/>
              <a:gdLst/>
              <a:ahLst/>
              <a:cxnLst/>
              <a:rect l="l" t="t" r="r" b="b"/>
              <a:pathLst>
                <a:path w="2335" h="6788" extrusionOk="0">
                  <a:moveTo>
                    <a:pt x="382" y="0"/>
                  </a:moveTo>
                  <a:cubicBezTo>
                    <a:pt x="168" y="0"/>
                    <a:pt x="1" y="191"/>
                    <a:pt x="1" y="405"/>
                  </a:cubicBezTo>
                  <a:lnTo>
                    <a:pt x="1" y="6002"/>
                  </a:lnTo>
                  <a:lnTo>
                    <a:pt x="430" y="6002"/>
                  </a:lnTo>
                  <a:cubicBezTo>
                    <a:pt x="1168" y="6002"/>
                    <a:pt x="1835" y="6311"/>
                    <a:pt x="2335" y="6787"/>
                  </a:cubicBezTo>
                  <a:lnTo>
                    <a:pt x="2335" y="2382"/>
                  </a:lnTo>
                  <a:lnTo>
                    <a:pt x="1930" y="2382"/>
                  </a:lnTo>
                  <a:cubicBezTo>
                    <a:pt x="1716" y="2382"/>
                    <a:pt x="1549" y="2215"/>
                    <a:pt x="1549" y="2001"/>
                  </a:cubicBezTo>
                  <a:lnTo>
                    <a:pt x="15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68;p118">
              <a:extLst>
                <a:ext uri="{FF2B5EF4-FFF2-40B4-BE49-F238E27FC236}">
                  <a16:creationId xmlns:a16="http://schemas.microsoft.com/office/drawing/2014/main" id="{2F3DE10D-6C9F-BAB1-0676-8F85E70B3886}"/>
                </a:ext>
              </a:extLst>
            </p:cNvPr>
            <p:cNvSpPr/>
            <p:nvPr/>
          </p:nvSpPr>
          <p:spPr>
            <a:xfrm>
              <a:off x="7055705" y="4032831"/>
              <a:ext cx="144931" cy="62254"/>
            </a:xfrm>
            <a:custGeom>
              <a:avLst/>
              <a:gdLst/>
              <a:ahLst/>
              <a:cxnLst/>
              <a:rect l="l" t="t" r="r" b="b"/>
              <a:pathLst>
                <a:path w="4549" h="1954" extrusionOk="0">
                  <a:moveTo>
                    <a:pt x="1310" y="1"/>
                  </a:moveTo>
                  <a:cubicBezTo>
                    <a:pt x="762" y="1"/>
                    <a:pt x="524" y="286"/>
                    <a:pt x="405" y="548"/>
                  </a:cubicBezTo>
                  <a:cubicBezTo>
                    <a:pt x="310" y="786"/>
                    <a:pt x="286" y="1072"/>
                    <a:pt x="286" y="1358"/>
                  </a:cubicBezTo>
                  <a:lnTo>
                    <a:pt x="0" y="1953"/>
                  </a:lnTo>
                  <a:lnTo>
                    <a:pt x="858" y="1953"/>
                  </a:lnTo>
                  <a:lnTo>
                    <a:pt x="1024" y="1620"/>
                  </a:lnTo>
                  <a:cubicBezTo>
                    <a:pt x="1048" y="1572"/>
                    <a:pt x="1072" y="1501"/>
                    <a:pt x="1072" y="1453"/>
                  </a:cubicBezTo>
                  <a:cubicBezTo>
                    <a:pt x="1072" y="1215"/>
                    <a:pt x="1072" y="977"/>
                    <a:pt x="1119" y="834"/>
                  </a:cubicBezTo>
                  <a:cubicBezTo>
                    <a:pt x="1143" y="786"/>
                    <a:pt x="1167" y="763"/>
                    <a:pt x="1310" y="763"/>
                  </a:cubicBezTo>
                  <a:lnTo>
                    <a:pt x="3239" y="763"/>
                  </a:lnTo>
                  <a:cubicBezTo>
                    <a:pt x="3382" y="763"/>
                    <a:pt x="3406" y="786"/>
                    <a:pt x="3429" y="834"/>
                  </a:cubicBezTo>
                  <a:cubicBezTo>
                    <a:pt x="3477" y="977"/>
                    <a:pt x="3477" y="1215"/>
                    <a:pt x="3477" y="1453"/>
                  </a:cubicBezTo>
                  <a:cubicBezTo>
                    <a:pt x="3477" y="1501"/>
                    <a:pt x="3501" y="1572"/>
                    <a:pt x="3525" y="1620"/>
                  </a:cubicBezTo>
                  <a:lnTo>
                    <a:pt x="3691" y="1953"/>
                  </a:lnTo>
                  <a:lnTo>
                    <a:pt x="4549" y="1953"/>
                  </a:lnTo>
                  <a:lnTo>
                    <a:pt x="4263" y="1358"/>
                  </a:lnTo>
                  <a:cubicBezTo>
                    <a:pt x="4263" y="1072"/>
                    <a:pt x="4239" y="786"/>
                    <a:pt x="4144" y="548"/>
                  </a:cubicBezTo>
                  <a:cubicBezTo>
                    <a:pt x="4025" y="286"/>
                    <a:pt x="3787" y="1"/>
                    <a:pt x="3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69;p118">
              <a:extLst>
                <a:ext uri="{FF2B5EF4-FFF2-40B4-BE49-F238E27FC236}">
                  <a16:creationId xmlns:a16="http://schemas.microsoft.com/office/drawing/2014/main" id="{2DC3C81E-5556-158C-850C-85EA2FF4E4AA}"/>
                </a:ext>
              </a:extLst>
            </p:cNvPr>
            <p:cNvSpPr/>
            <p:nvPr/>
          </p:nvSpPr>
          <p:spPr>
            <a:xfrm>
              <a:off x="7064785" y="4433439"/>
              <a:ext cx="24341" cy="19753"/>
            </a:xfrm>
            <a:custGeom>
              <a:avLst/>
              <a:gdLst/>
              <a:ahLst/>
              <a:cxnLst/>
              <a:rect l="l" t="t" r="r" b="b"/>
              <a:pathLst>
                <a:path w="764" h="620" extrusionOk="0">
                  <a:moveTo>
                    <a:pt x="1" y="1"/>
                  </a:moveTo>
                  <a:lnTo>
                    <a:pt x="1" y="239"/>
                  </a:lnTo>
                  <a:cubicBezTo>
                    <a:pt x="1" y="453"/>
                    <a:pt x="168" y="620"/>
                    <a:pt x="382" y="620"/>
                  </a:cubicBezTo>
                  <a:cubicBezTo>
                    <a:pt x="596" y="620"/>
                    <a:pt x="763" y="453"/>
                    <a:pt x="763" y="239"/>
                  </a:cubicBezTo>
                  <a:lnTo>
                    <a:pt x="7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70;p118">
              <a:extLst>
                <a:ext uri="{FF2B5EF4-FFF2-40B4-BE49-F238E27FC236}">
                  <a16:creationId xmlns:a16="http://schemas.microsoft.com/office/drawing/2014/main" id="{2251E2A6-1101-13CA-0ED2-D2A9E9DE810A}"/>
                </a:ext>
              </a:extLst>
            </p:cNvPr>
            <p:cNvSpPr/>
            <p:nvPr/>
          </p:nvSpPr>
          <p:spPr>
            <a:xfrm>
              <a:off x="7015498" y="4433439"/>
              <a:ext cx="24309" cy="19753"/>
            </a:xfrm>
            <a:custGeom>
              <a:avLst/>
              <a:gdLst/>
              <a:ahLst/>
              <a:cxnLst/>
              <a:rect l="l" t="t" r="r" b="b"/>
              <a:pathLst>
                <a:path w="763" h="620" extrusionOk="0">
                  <a:moveTo>
                    <a:pt x="0" y="1"/>
                  </a:moveTo>
                  <a:lnTo>
                    <a:pt x="0" y="239"/>
                  </a:lnTo>
                  <a:cubicBezTo>
                    <a:pt x="0" y="453"/>
                    <a:pt x="167" y="620"/>
                    <a:pt x="381" y="620"/>
                  </a:cubicBezTo>
                  <a:cubicBezTo>
                    <a:pt x="595" y="620"/>
                    <a:pt x="762" y="453"/>
                    <a:pt x="762" y="239"/>
                  </a:cubicBezTo>
                  <a:lnTo>
                    <a:pt x="7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71;p118">
              <a:extLst>
                <a:ext uri="{FF2B5EF4-FFF2-40B4-BE49-F238E27FC236}">
                  <a16:creationId xmlns:a16="http://schemas.microsoft.com/office/drawing/2014/main" id="{CEBE7B2F-EFC3-B910-C3D4-2D412F29501D}"/>
                </a:ext>
              </a:extLst>
            </p:cNvPr>
            <p:cNvSpPr/>
            <p:nvPr/>
          </p:nvSpPr>
          <p:spPr>
            <a:xfrm>
              <a:off x="7167215" y="4433439"/>
              <a:ext cx="25074" cy="19753"/>
            </a:xfrm>
            <a:custGeom>
              <a:avLst/>
              <a:gdLst/>
              <a:ahLst/>
              <a:cxnLst/>
              <a:rect l="l" t="t" r="r" b="b"/>
              <a:pathLst>
                <a:path w="787" h="620" extrusionOk="0">
                  <a:moveTo>
                    <a:pt x="1" y="1"/>
                  </a:moveTo>
                  <a:lnTo>
                    <a:pt x="1" y="239"/>
                  </a:lnTo>
                  <a:cubicBezTo>
                    <a:pt x="1" y="453"/>
                    <a:pt x="168" y="620"/>
                    <a:pt x="382" y="620"/>
                  </a:cubicBezTo>
                  <a:cubicBezTo>
                    <a:pt x="596" y="620"/>
                    <a:pt x="787" y="453"/>
                    <a:pt x="787" y="239"/>
                  </a:cubicBezTo>
                  <a:lnTo>
                    <a:pt x="7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72;p118">
              <a:extLst>
                <a:ext uri="{FF2B5EF4-FFF2-40B4-BE49-F238E27FC236}">
                  <a16:creationId xmlns:a16="http://schemas.microsoft.com/office/drawing/2014/main" id="{AE1FCB2E-8224-577B-5446-8E13D4AC0212}"/>
                </a:ext>
              </a:extLst>
            </p:cNvPr>
            <p:cNvSpPr/>
            <p:nvPr/>
          </p:nvSpPr>
          <p:spPr>
            <a:xfrm>
              <a:off x="7216535" y="4433439"/>
              <a:ext cx="25074" cy="19753"/>
            </a:xfrm>
            <a:custGeom>
              <a:avLst/>
              <a:gdLst/>
              <a:ahLst/>
              <a:cxnLst/>
              <a:rect l="l" t="t" r="r" b="b"/>
              <a:pathLst>
                <a:path w="787" h="620" extrusionOk="0">
                  <a:moveTo>
                    <a:pt x="1" y="1"/>
                  </a:moveTo>
                  <a:lnTo>
                    <a:pt x="1" y="239"/>
                  </a:lnTo>
                  <a:cubicBezTo>
                    <a:pt x="1" y="453"/>
                    <a:pt x="168" y="620"/>
                    <a:pt x="382" y="620"/>
                  </a:cubicBezTo>
                  <a:cubicBezTo>
                    <a:pt x="596" y="620"/>
                    <a:pt x="787" y="453"/>
                    <a:pt x="787" y="239"/>
                  </a:cubicBezTo>
                  <a:lnTo>
                    <a:pt x="7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78A41B9-6458-0DC6-D5FB-8B036E08C46B}"/>
              </a:ext>
            </a:extLst>
          </p:cNvPr>
          <p:cNvSpPr txBox="1"/>
          <p:nvPr/>
        </p:nvSpPr>
        <p:spPr>
          <a:xfrm>
            <a:off x="258394" y="1197076"/>
            <a:ext cx="238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2"/>
                </a:solidFill>
                <a:latin typeface="Alata" panose="02020500000000000000" charset="0"/>
                <a:cs typeface="Alata" panose="02020500000000000000" charset="0"/>
              </a:rPr>
              <a:t>Patient I with Device A</a:t>
            </a:r>
            <a:endParaRPr lang="zh-TW" altLang="en-US" sz="1600" dirty="0">
              <a:solidFill>
                <a:schemeClr val="bg2"/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11EB801-897B-5DB5-8BEE-E37D34CE70BB}"/>
              </a:ext>
            </a:extLst>
          </p:cNvPr>
          <p:cNvSpPr txBox="1"/>
          <p:nvPr/>
        </p:nvSpPr>
        <p:spPr>
          <a:xfrm>
            <a:off x="250724" y="2989626"/>
            <a:ext cx="2385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2"/>
                </a:solidFill>
                <a:latin typeface="Alata" panose="02020500000000000000" charset="0"/>
                <a:cs typeface="Alata" panose="02020500000000000000" charset="0"/>
              </a:rPr>
              <a:t>Patient II with Device B</a:t>
            </a:r>
            <a:br>
              <a:rPr lang="en-US" altLang="zh-TW" sz="1600" dirty="0">
                <a:solidFill>
                  <a:schemeClr val="bg2"/>
                </a:solidFill>
                <a:latin typeface="Alata" panose="02020500000000000000" charset="0"/>
                <a:cs typeface="Alata" panose="02020500000000000000" charset="0"/>
              </a:rPr>
            </a:br>
            <a:r>
              <a:rPr lang="en-US" altLang="zh-TW" sz="1600" dirty="0">
                <a:solidFill>
                  <a:schemeClr val="bg2"/>
                </a:solidFill>
                <a:latin typeface="Alata" panose="02020500000000000000" charset="0"/>
                <a:cs typeface="Alata" panose="02020500000000000000" charset="0"/>
              </a:rPr>
              <a:t>(misplaced)</a:t>
            </a:r>
            <a:endParaRPr lang="zh-TW" altLang="en-US" sz="1600" dirty="0">
              <a:solidFill>
                <a:schemeClr val="bg2"/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157C3BFF-E562-23E6-95F4-D623A8E012C9}"/>
              </a:ext>
            </a:extLst>
          </p:cNvPr>
          <p:cNvSpPr/>
          <p:nvPr/>
        </p:nvSpPr>
        <p:spPr>
          <a:xfrm>
            <a:off x="3952669" y="2254871"/>
            <a:ext cx="1275212" cy="1166359"/>
          </a:xfrm>
          <a:prstGeom prst="roundRect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DE9B6D6-D9BD-2E4E-07FB-AC1323A990B4}"/>
              </a:ext>
            </a:extLst>
          </p:cNvPr>
          <p:cNvSpPr txBox="1"/>
          <p:nvPr/>
        </p:nvSpPr>
        <p:spPr>
          <a:xfrm>
            <a:off x="3944272" y="2316450"/>
            <a:ext cx="129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lata" panose="02020500000000000000" charset="0"/>
                <a:cs typeface="Alata" panose="02020500000000000000" charset="0"/>
              </a:rPr>
              <a:t>Our model</a:t>
            </a:r>
          </a:p>
          <a:p>
            <a:pPr algn="ctr"/>
            <a:r>
              <a:rPr lang="en-US" altLang="zh-TW" sz="1600" b="1" dirty="0" err="1">
                <a:latin typeface="Alata" panose="02020500000000000000" charset="0"/>
                <a:cs typeface="Alata" panose="02020500000000000000" charset="0"/>
              </a:rPr>
              <a:t>AutoleadX</a:t>
            </a:r>
            <a:endParaRPr lang="zh-TW" altLang="en-US" sz="1600" b="1" dirty="0"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47" name="Google Shape;14020;p146">
            <a:extLst>
              <a:ext uri="{FF2B5EF4-FFF2-40B4-BE49-F238E27FC236}">
                <a16:creationId xmlns:a16="http://schemas.microsoft.com/office/drawing/2014/main" id="{44AB8700-591A-0AE9-DFBE-DF82135BD88D}"/>
              </a:ext>
            </a:extLst>
          </p:cNvPr>
          <p:cNvSpPr/>
          <p:nvPr/>
        </p:nvSpPr>
        <p:spPr>
          <a:xfrm>
            <a:off x="4245668" y="2883618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2E4A8A"/>
          </a:solidFill>
          <a:ln>
            <a:solidFill>
              <a:srgbClr val="2E4A8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ECGlibrary.com: Normal adult 12-lead ECG">
            <a:extLst>
              <a:ext uri="{FF2B5EF4-FFF2-40B4-BE49-F238E27FC236}">
                <a16:creationId xmlns:a16="http://schemas.microsoft.com/office/drawing/2014/main" id="{216267A9-95BC-54B9-119F-C6C25A9C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927" y="2296219"/>
            <a:ext cx="1823301" cy="101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6C36A022-CC2A-57EE-8C2B-B29E122BB358}"/>
              </a:ext>
            </a:extLst>
          </p:cNvPr>
          <p:cNvGrpSpPr/>
          <p:nvPr/>
        </p:nvGrpSpPr>
        <p:grpSpPr>
          <a:xfrm>
            <a:off x="6588175" y="2276218"/>
            <a:ext cx="906450" cy="1088378"/>
            <a:chOff x="6166993" y="2215414"/>
            <a:chExt cx="877416" cy="1053516"/>
          </a:xfrm>
        </p:grpSpPr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FE4819BE-09BA-180E-9AC4-B7AB2065B576}"/>
                </a:ext>
              </a:extLst>
            </p:cNvPr>
            <p:cNvSpPr/>
            <p:nvPr/>
          </p:nvSpPr>
          <p:spPr>
            <a:xfrm>
              <a:off x="6330642" y="2215414"/>
              <a:ext cx="713767" cy="1053516"/>
            </a:xfrm>
            <a:prstGeom prst="ellipse">
              <a:avLst/>
            </a:prstGeom>
            <a:solidFill>
              <a:schemeClr val="bg1">
                <a:alpha val="930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AD9CCDD0-5615-C6AA-489C-9EC243F99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993" y="2221380"/>
              <a:ext cx="877416" cy="877416"/>
            </a:xfrm>
            <a:prstGeom prst="rect">
              <a:avLst/>
            </a:prstGeom>
          </p:spPr>
        </p:pic>
      </p:grpSp>
      <p:sp>
        <p:nvSpPr>
          <p:cNvPr id="59" name="箭號: 向右 10">
            <a:extLst>
              <a:ext uri="{FF2B5EF4-FFF2-40B4-BE49-F238E27FC236}">
                <a16:creationId xmlns:a16="http://schemas.microsoft.com/office/drawing/2014/main" id="{246F4378-A169-DE22-7766-C9AD6379913A}"/>
              </a:ext>
            </a:extLst>
          </p:cNvPr>
          <p:cNvSpPr/>
          <p:nvPr/>
        </p:nvSpPr>
        <p:spPr>
          <a:xfrm>
            <a:off x="2692332" y="2623652"/>
            <a:ext cx="991317" cy="488808"/>
          </a:xfrm>
          <a:prstGeom prst="rightArrow">
            <a:avLst/>
          </a:prstGeom>
          <a:solidFill>
            <a:schemeClr val="bg1">
              <a:lumMod val="75000"/>
              <a:alpha val="68000"/>
            </a:schemeClr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箭號: 向右 10">
            <a:extLst>
              <a:ext uri="{FF2B5EF4-FFF2-40B4-BE49-F238E27FC236}">
                <a16:creationId xmlns:a16="http://schemas.microsoft.com/office/drawing/2014/main" id="{ECD92FCF-D1EF-3246-9780-F26FFB73C95D}"/>
              </a:ext>
            </a:extLst>
          </p:cNvPr>
          <p:cNvSpPr/>
          <p:nvPr/>
        </p:nvSpPr>
        <p:spPr>
          <a:xfrm>
            <a:off x="5536387" y="2639214"/>
            <a:ext cx="991317" cy="488808"/>
          </a:xfrm>
          <a:prstGeom prst="rightArrow">
            <a:avLst/>
          </a:prstGeom>
          <a:solidFill>
            <a:schemeClr val="bg1">
              <a:lumMod val="75000"/>
              <a:alpha val="68000"/>
            </a:schemeClr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ECBDAF-32C9-E668-2CB8-96A8C52C5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73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55B62DA-2F16-7400-BADE-D626292DC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24" y="848700"/>
            <a:ext cx="7046197" cy="3415847"/>
          </a:xfrm>
          <a:prstGeom prst="rect">
            <a:avLst/>
          </a:prstGeom>
        </p:spPr>
      </p:pic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Our Website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2E7E6A-37D1-2005-B612-F9AA5BF25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49" y="4708641"/>
            <a:ext cx="1442551" cy="37797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583298-64E7-D14F-0461-E95A5F2D00BA}"/>
              </a:ext>
            </a:extLst>
          </p:cNvPr>
          <p:cNvSpPr txBox="1"/>
          <p:nvPr/>
        </p:nvSpPr>
        <p:spPr>
          <a:xfrm>
            <a:off x="4484560" y="4374409"/>
            <a:ext cx="3409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>
              <a:latin typeface="Montserrat Light" panose="00000400000000000000" pitchFamily="2" charset="0"/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2" charset="0"/>
              </a:rPr>
              <a:t>Visit</a:t>
            </a:r>
            <a:r>
              <a:rPr lang="en-US" altLang="zh-TW" dirty="0">
                <a:latin typeface="Montserrat Light" panose="00000400000000000000" pitchFamily="2" charset="0"/>
              </a:rPr>
              <a:t> https://autoleadxapp.com</a:t>
            </a:r>
            <a:endParaRPr lang="zh-TW" altLang="en-US" dirty="0">
              <a:latin typeface="Montserrat Light" panose="00000400000000000000" pitchFamily="2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F24CEC-C3C4-6524-400D-F6D9F66C1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876" y="3541717"/>
            <a:ext cx="1351308" cy="137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0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>
          <a:extLst>
            <a:ext uri="{FF2B5EF4-FFF2-40B4-BE49-F238E27FC236}">
              <a16:creationId xmlns:a16="http://schemas.microsoft.com/office/drawing/2014/main" id="{1F81332B-ED6B-0DEE-F9D0-5BB7C74B8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0">
            <a:extLst>
              <a:ext uri="{FF2B5EF4-FFF2-40B4-BE49-F238E27FC236}">
                <a16:creationId xmlns:a16="http://schemas.microsoft.com/office/drawing/2014/main" id="{9C679433-BBB6-E707-C5B5-6E09DBEFFDBC}"/>
              </a:ext>
            </a:extLst>
          </p:cNvPr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>
              <a:extLst>
                <a:ext uri="{FF2B5EF4-FFF2-40B4-BE49-F238E27FC236}">
                  <a16:creationId xmlns:a16="http://schemas.microsoft.com/office/drawing/2014/main" id="{E2659C5B-E077-21DD-68B4-418DC26E009B}"/>
                </a:ext>
              </a:extLst>
            </p:cNvPr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>
              <a:extLst>
                <a:ext uri="{FF2B5EF4-FFF2-40B4-BE49-F238E27FC236}">
                  <a16:creationId xmlns:a16="http://schemas.microsoft.com/office/drawing/2014/main" id="{1977C46E-06A5-DA3B-5213-E07E3EDC565B}"/>
                </a:ext>
              </a:extLst>
            </p:cNvPr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>
                <a:extLst>
                  <a:ext uri="{FF2B5EF4-FFF2-40B4-BE49-F238E27FC236}">
                    <a16:creationId xmlns:a16="http://schemas.microsoft.com/office/drawing/2014/main" id="{F655FB34-0822-3719-DF3D-41379B87F138}"/>
                  </a:ext>
                </a:extLst>
              </p:cNvPr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>
                <a:extLst>
                  <a:ext uri="{FF2B5EF4-FFF2-40B4-BE49-F238E27FC236}">
                    <a16:creationId xmlns:a16="http://schemas.microsoft.com/office/drawing/2014/main" id="{45084435-1D0C-DD79-1D0A-A1F405DD48C2}"/>
                  </a:ext>
                </a:extLst>
              </p:cNvPr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>
                <a:extLst>
                  <a:ext uri="{FF2B5EF4-FFF2-40B4-BE49-F238E27FC236}">
                    <a16:creationId xmlns:a16="http://schemas.microsoft.com/office/drawing/2014/main" id="{864872C1-C1A3-3718-0D29-27A41A28FAE8}"/>
                  </a:ext>
                </a:extLst>
              </p:cNvPr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9C01F0E1-9C8F-BC07-04DF-CB98DC6010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193"/>
            <a:ext cx="91440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Impact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D96D11A-266A-32CD-B106-92983320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90" y="1257300"/>
            <a:ext cx="3188020" cy="299925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E280484-CF52-060E-A74A-54203A52FAE2}"/>
              </a:ext>
            </a:extLst>
          </p:cNvPr>
          <p:cNvSpPr txBox="1"/>
          <p:nvPr/>
        </p:nvSpPr>
        <p:spPr>
          <a:xfrm>
            <a:off x="197213" y="142143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Human clinicians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A67112E-ED3F-D178-6904-6A6101E4A19F}"/>
              </a:ext>
            </a:extLst>
          </p:cNvPr>
          <p:cNvSpPr txBox="1"/>
          <p:nvPr/>
        </p:nvSpPr>
        <p:spPr>
          <a:xfrm>
            <a:off x="197213" y="1759989"/>
            <a:ext cx="30261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Montserrat Light" panose="00000400000000000000" pitchFamily="2" charset="0"/>
              </a:rPr>
              <a:t>Adapter to human readable 12-lead</a:t>
            </a:r>
            <a:endParaRPr lang="zh-TW" altLang="en-US" sz="1200" dirty="0">
              <a:latin typeface="Montserrat Light" panose="00000400000000000000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8805F21-FDE6-417D-694E-64B5AC99EC1C}"/>
              </a:ext>
            </a:extLst>
          </p:cNvPr>
          <p:cNvSpPr txBox="1"/>
          <p:nvPr/>
        </p:nvSpPr>
        <p:spPr>
          <a:xfrm>
            <a:off x="6034951" y="135389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>
                <a:solidFill>
                  <a:schemeClr val="bg1">
                    <a:lumMod val="50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Patients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3D78CE-B967-A27D-5949-C41E94B730C8}"/>
              </a:ext>
            </a:extLst>
          </p:cNvPr>
          <p:cNvSpPr txBox="1"/>
          <p:nvPr/>
        </p:nvSpPr>
        <p:spPr>
          <a:xfrm>
            <a:off x="6034951" y="1750915"/>
            <a:ext cx="29599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latin typeface="Montserrat Light" panose="00000400000000000000" pitchFamily="2" charset="0"/>
                <a:ea typeface="+mn-ea"/>
                <a:cs typeface="+mn-cs"/>
              </a:rPr>
              <a:t>E</a:t>
            </a:r>
            <a:r>
              <a:rPr lang="en-US" altLang="zh-TW" sz="1200" kern="1200" dirty="0">
                <a:effectLst/>
                <a:latin typeface="Montserrat Light" panose="00000400000000000000" pitchFamily="2" charset="0"/>
                <a:ea typeface="+mn-ea"/>
                <a:cs typeface="+mn-cs"/>
              </a:rPr>
              <a:t>mpower non-professional at home</a:t>
            </a:r>
            <a:endParaRPr lang="en-US" altLang="zh-TW" sz="1200" kern="1200" dirty="0">
              <a:latin typeface="Montserrat Light" panose="00000400000000000000" pitchFamily="2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effectLst/>
                <a:latin typeface="Montserrat Light" panose="00000400000000000000" pitchFamily="2" charset="0"/>
                <a:ea typeface="+mn-ea"/>
                <a:cs typeface="+mn-cs"/>
              </a:rPr>
              <a:t>regardless of electrode placement accuracy</a:t>
            </a:r>
            <a:endParaRPr lang="zh-TW" altLang="en-US" sz="1200" dirty="0">
              <a:latin typeface="Montserrat Light" panose="00000400000000000000" pitchFamily="2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A1D326-E509-B710-4B19-6986F19F5A40}"/>
              </a:ext>
            </a:extLst>
          </p:cNvPr>
          <p:cNvSpPr txBox="1"/>
          <p:nvPr/>
        </p:nvSpPr>
        <p:spPr>
          <a:xfrm>
            <a:off x="204966" y="263653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AI Applications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C65E6B-8260-347D-32D1-B9A92F3D489A}"/>
              </a:ext>
            </a:extLst>
          </p:cNvPr>
          <p:cNvSpPr txBox="1"/>
          <p:nvPr/>
        </p:nvSpPr>
        <p:spPr>
          <a:xfrm>
            <a:off x="197213" y="3033851"/>
            <a:ext cx="2747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Montserrat Light" panose="00000400000000000000" pitchFamily="2" charset="0"/>
              </a:rPr>
              <a:t>Universal encoder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Montserrat Light" panose="00000400000000000000" pitchFamily="2" charset="0"/>
              </a:rPr>
              <a:t>enhance efficiency of developing AI ECG application</a:t>
            </a:r>
            <a:endParaRPr lang="zh-TW" altLang="en-US" sz="1200" dirty="0">
              <a:latin typeface="Montserrat Light" panose="00000400000000000000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50FB456-EBA0-DF48-EF8B-5B5B3A56BA67}"/>
              </a:ext>
            </a:extLst>
          </p:cNvPr>
          <p:cNvSpPr txBox="1"/>
          <p:nvPr/>
        </p:nvSpPr>
        <p:spPr>
          <a:xfrm>
            <a:off x="5993343" y="275816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>
                <a:solidFill>
                  <a:schemeClr val="accent5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Healthcare Industry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2B43E62-DB8F-197E-87FC-A2408B9B589D}"/>
              </a:ext>
            </a:extLst>
          </p:cNvPr>
          <p:cNvSpPr txBox="1"/>
          <p:nvPr/>
        </p:nvSpPr>
        <p:spPr>
          <a:xfrm>
            <a:off x="6022851" y="3096715"/>
            <a:ext cx="3106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effectLst/>
                <a:latin typeface="Montserrat Light" panose="00000400000000000000" pitchFamily="2" charset="0"/>
                <a:ea typeface="+mn-ea"/>
                <a:cs typeface="+mn-cs"/>
              </a:rPr>
              <a:t>low-cost / wearable mobile devices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effectLst/>
                <a:latin typeface="Montserrat Light" panose="00000400000000000000" pitchFamily="2" charset="0"/>
                <a:ea typeface="+mn-ea"/>
                <a:cs typeface="+mn-cs"/>
              </a:rPr>
              <a:t>telemedicine applications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latin typeface="Montserrat Light" panose="00000400000000000000" pitchFamily="2" charset="0"/>
                <a:ea typeface="+mn-ea"/>
                <a:cs typeface="+mn-cs"/>
              </a:rPr>
              <a:t>R</a:t>
            </a:r>
            <a:r>
              <a:rPr lang="en-US" altLang="zh-TW" sz="1200" kern="1200" dirty="0">
                <a:effectLst/>
                <a:latin typeface="Montserrat Light" panose="00000400000000000000" pitchFamily="2" charset="0"/>
                <a:ea typeface="+mn-ea"/>
                <a:cs typeface="+mn-cs"/>
              </a:rPr>
              <a:t>evolutionize standard ECG practices</a:t>
            </a:r>
            <a:endParaRPr lang="zh-TW" altLang="en-US" sz="1200" dirty="0">
              <a:latin typeface="Montserrat Light" panose="00000400000000000000" pitchFamily="2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AA99093-2899-5FDD-A870-DBC0B9297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45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5CDB4C18-6674-D3DD-5259-F9F8831E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4">
            <a:extLst>
              <a:ext uri="{FF2B5EF4-FFF2-40B4-BE49-F238E27FC236}">
                <a16:creationId xmlns:a16="http://schemas.microsoft.com/office/drawing/2014/main" id="{E86AA377-4166-3D12-E339-A765D103205A}"/>
              </a:ext>
            </a:extLst>
          </p:cNvPr>
          <p:cNvSpPr/>
          <p:nvPr/>
        </p:nvSpPr>
        <p:spPr>
          <a:xfrm>
            <a:off x="2345936" y="519925"/>
            <a:ext cx="4452126" cy="1090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F5DD54-CAF8-74BD-E4F8-CCBBF76DC4A9}"/>
              </a:ext>
            </a:extLst>
          </p:cNvPr>
          <p:cNvSpPr/>
          <p:nvPr/>
        </p:nvSpPr>
        <p:spPr>
          <a:xfrm>
            <a:off x="3180634" y="757114"/>
            <a:ext cx="278273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ata" panose="02020500000000000000" charset="0"/>
                <a:cs typeface="Alata" panose="02020500000000000000" charset="0"/>
              </a:rPr>
              <a:t>AutoLeadX</a:t>
            </a:r>
            <a:endParaRPr lang="zh-TW" altLang="en-US" sz="40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D2BB9AF-8AB7-EBD6-5995-ECD08F7C3090}"/>
              </a:ext>
            </a:extLst>
          </p:cNvPr>
          <p:cNvSpPr txBox="1"/>
          <p:nvPr/>
        </p:nvSpPr>
        <p:spPr>
          <a:xfrm>
            <a:off x="1884841" y="1558506"/>
            <a:ext cx="5374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1400" b="1" dirty="0">
                <a:solidFill>
                  <a:schemeClr val="bg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National Yang</a:t>
            </a:r>
            <a:r>
              <a:rPr lang="en-US" altLang="zh-TW" sz="1400" b="1" dirty="0">
                <a:solidFill>
                  <a:schemeClr val="bg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-</a:t>
            </a:r>
            <a:r>
              <a:rPr lang="zh-TW" altLang="zh-TW" sz="1400" b="1" dirty="0">
                <a:solidFill>
                  <a:schemeClr val="bg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Ming Chiao</a:t>
            </a:r>
            <a:r>
              <a:rPr lang="en-US" altLang="zh-TW" sz="1400" b="1" dirty="0">
                <a:solidFill>
                  <a:schemeClr val="bg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-</a:t>
            </a:r>
            <a:r>
              <a:rPr lang="zh-TW" altLang="zh-TW" sz="1400" b="1" dirty="0">
                <a:solidFill>
                  <a:schemeClr val="bg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Tung University</a:t>
            </a:r>
            <a:r>
              <a:rPr lang="en-US" altLang="zh-TW" sz="1400" b="1" dirty="0">
                <a:solidFill>
                  <a:schemeClr val="bg2"/>
                </a:solidFill>
                <a:latin typeface="Montserrat Light" panose="00000400000000000000" pitchFamily="2" charset="0"/>
                <a:cs typeface="Times New Roman" panose="02020603050405020304" pitchFamily="18" charset="0"/>
                <a:sym typeface="Consolas"/>
              </a:rPr>
              <a:t> (NYCU)</a:t>
            </a:r>
          </a:p>
        </p:txBody>
      </p:sp>
      <p:sp>
        <p:nvSpPr>
          <p:cNvPr id="20" name="Google Shape;14020;p146">
            <a:extLst>
              <a:ext uri="{FF2B5EF4-FFF2-40B4-BE49-F238E27FC236}">
                <a16:creationId xmlns:a16="http://schemas.microsoft.com/office/drawing/2014/main" id="{750FFE44-42A7-7E81-F6A9-95010C04D4C7}"/>
              </a:ext>
            </a:extLst>
          </p:cNvPr>
          <p:cNvSpPr/>
          <p:nvPr/>
        </p:nvSpPr>
        <p:spPr>
          <a:xfrm>
            <a:off x="5752176" y="654947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2E4A8A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020;p146">
            <a:extLst>
              <a:ext uri="{FF2B5EF4-FFF2-40B4-BE49-F238E27FC236}">
                <a16:creationId xmlns:a16="http://schemas.microsoft.com/office/drawing/2014/main" id="{1BF5004B-BB19-CABC-6A31-B8EC681E0717}"/>
              </a:ext>
            </a:extLst>
          </p:cNvPr>
          <p:cNvSpPr/>
          <p:nvPr/>
        </p:nvSpPr>
        <p:spPr>
          <a:xfrm flipH="1">
            <a:off x="2614702" y="1020733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2E4A8A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A7A2EEE-D973-7C20-B649-CAC55BAD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24" y="2003536"/>
            <a:ext cx="1453302" cy="1440000"/>
          </a:xfrm>
          <a:prstGeom prst="ellipse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4A731FE-4032-AC07-B1A1-7E3DD872F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51" t="12165" r="10375" b="10618"/>
          <a:stretch/>
        </p:blipFill>
        <p:spPr>
          <a:xfrm>
            <a:off x="3785618" y="2110544"/>
            <a:ext cx="1463434" cy="1440000"/>
          </a:xfrm>
          <a:prstGeom prst="ellipse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56FBF04-8D59-61DC-3E03-CF79F80BAF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48" t="12930" r="11889" b="10618"/>
          <a:stretch/>
        </p:blipFill>
        <p:spPr>
          <a:xfrm>
            <a:off x="1923354" y="2082576"/>
            <a:ext cx="1443955" cy="1440000"/>
          </a:xfrm>
          <a:prstGeom prst="ellipse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683A69C-7CCB-DDFE-3AE6-58C27C971D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08" t="12164" r="11510" b="11853"/>
          <a:stretch/>
        </p:blipFill>
        <p:spPr>
          <a:xfrm>
            <a:off x="5614965" y="2169191"/>
            <a:ext cx="1440000" cy="1440000"/>
          </a:xfrm>
          <a:prstGeom prst="ellipse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183A478-F70E-D1FC-3396-77BAB806E2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83" t="13954" r="13222" b="11402"/>
          <a:stretch/>
        </p:blipFill>
        <p:spPr>
          <a:xfrm>
            <a:off x="7356890" y="2215775"/>
            <a:ext cx="1450643" cy="1440000"/>
          </a:xfrm>
          <a:prstGeom prst="ellipse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1B76E56-AB46-17D0-E8A1-9880B2FE0D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1681" y="3609191"/>
            <a:ext cx="1351308" cy="137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1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>
          <a:extLst>
            <a:ext uri="{FF2B5EF4-FFF2-40B4-BE49-F238E27FC236}">
              <a16:creationId xmlns:a16="http://schemas.microsoft.com/office/drawing/2014/main" id="{5ABF23CC-EF5F-C7A8-69CB-1BB6504D1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56CB46E-1029-96F0-1AEC-303B2647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2" name="AutoShape 2" descr="A cartoon illustration of an elderly man experiencing acute chest pain while hiking on a forest trail. The man has a worried and pained expression, with one hand clutching his chest and the other holding a walking stick. He is wearing a light blue hiking jacket, khaki pants, and a sun hat, with no medical electrodes visible, and his jacket covering his chest naturally. The background features a simple forest trail with tall green trees, scattered rocks, and a clear sky. The lighting is soft and natural, emphasizing the outdoor setting. The style is clean and colorful, with bold outlines and flat shading for a simple cartoon aesthetic.">
            <a:extLst>
              <a:ext uri="{FF2B5EF4-FFF2-40B4-BE49-F238E27FC236}">
                <a16:creationId xmlns:a16="http://schemas.microsoft.com/office/drawing/2014/main" id="{CF95D258-83BA-5E9D-C6C0-AB73A3707F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9820E4-C51A-0791-A126-213C677D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56" y="1134868"/>
            <a:ext cx="5562487" cy="317856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9B3BE86-F81C-09DB-A512-5E08B5D353BC}"/>
              </a:ext>
            </a:extLst>
          </p:cNvPr>
          <p:cNvSpPr txBox="1"/>
          <p:nvPr/>
        </p:nvSpPr>
        <p:spPr>
          <a:xfrm>
            <a:off x="1279862" y="4300661"/>
            <a:ext cx="688907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solidFill>
                  <a:srgbClr val="C01C2D"/>
                </a:solidFill>
                <a:latin typeface="Alata" panose="02020500000000000000" charset="0"/>
                <a:cs typeface="Alata" panose="02020500000000000000" charset="0"/>
              </a:rPr>
              <a:t>3-lead mobile ECG devices </a:t>
            </a:r>
            <a:r>
              <a:rPr lang="en-US" altLang="zh-TW" sz="17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→ Reconstruct to 12-lead ECG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700" dirty="0">
                <a:solidFill>
                  <a:srgbClr val="C01C2D"/>
                </a:solidFill>
                <a:latin typeface="Alata" panose="02020500000000000000" charset="0"/>
                <a:cs typeface="Alata" panose="02020500000000000000" charset="0"/>
              </a:rPr>
              <a:t>Inaccurate electrodes placement… </a:t>
            </a:r>
            <a:r>
              <a:rPr lang="en-US" altLang="zh-TW" sz="17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→ Automatic lead correction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72BEF77-8F5E-E6C5-1F7C-6A234D28588F}"/>
              </a:ext>
            </a:extLst>
          </p:cNvPr>
          <p:cNvSpPr txBox="1"/>
          <p:nvPr/>
        </p:nvSpPr>
        <p:spPr>
          <a:xfrm>
            <a:off x="1279862" y="750999"/>
            <a:ext cx="6889073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7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72 y/o man with CAD history, acute onset chest pain and palpitation</a:t>
            </a:r>
          </a:p>
        </p:txBody>
      </p:sp>
    </p:spTree>
    <p:extLst>
      <p:ext uri="{BB962C8B-B14F-4D97-AF65-F5344CB8AC3E}">
        <p14:creationId xmlns:p14="http://schemas.microsoft.com/office/powerpoint/2010/main" val="237744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>
          <a:extLst>
            <a:ext uri="{FF2B5EF4-FFF2-40B4-BE49-F238E27FC236}">
              <a16:creationId xmlns:a16="http://schemas.microsoft.com/office/drawing/2014/main" id="{254B0E6A-A399-AC45-8F12-F8CE122C4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Close-up of ECG monitor leads on a printed cardiogram, showcasing heart health diagnostics. Stock Photo">
            <a:extLst>
              <a:ext uri="{FF2B5EF4-FFF2-40B4-BE49-F238E27FC236}">
                <a16:creationId xmlns:a16="http://schemas.microsoft.com/office/drawing/2014/main" id="{94AAA60C-DB60-9692-5085-DDDA3640C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" y="543683"/>
            <a:ext cx="9059994" cy="60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062C8C0-D23E-099A-6041-8D6F4346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2" name="AutoShape 2" descr="A cartoon illustration of an elderly man experiencing acute chest pain while hiking on a forest trail. The man has a worried and pained expression, with one hand clutching his chest and the other holding a walking stick. He is wearing a light blue hiking jacket, khaki pants, and a sun hat, with no medical electrodes visible, and his jacket covering his chest naturally. The background features a simple forest trail with tall green trees, scattered rocks, and a clear sky. The lighting is soft and natural, emphasizing the outdoor setting. The style is clean and colorful, with bold outlines and flat shading for a simple cartoon aesthetic.">
            <a:extLst>
              <a:ext uri="{FF2B5EF4-FFF2-40B4-BE49-F238E27FC236}">
                <a16:creationId xmlns:a16="http://schemas.microsoft.com/office/drawing/2014/main" id="{9B2770FB-9AB9-4099-407B-608E4DBD18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4793" y="24641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223ABE-1045-EB61-1BE8-E389ABCB3F54}"/>
              </a:ext>
            </a:extLst>
          </p:cNvPr>
          <p:cNvSpPr txBox="1"/>
          <p:nvPr/>
        </p:nvSpPr>
        <p:spPr>
          <a:xfrm>
            <a:off x="2286000" y="302894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TW" altLang="en-US" dirty="0"/>
            </a:br>
            <a:br>
              <a:rPr lang="zh-TW" altLang="en-US" dirty="0"/>
            </a:b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EBB217C-08CF-8815-7170-779D885E2FD1}"/>
              </a:ext>
            </a:extLst>
          </p:cNvPr>
          <p:cNvGrpSpPr/>
          <p:nvPr/>
        </p:nvGrpSpPr>
        <p:grpSpPr>
          <a:xfrm>
            <a:off x="178562" y="890306"/>
            <a:ext cx="1879077" cy="1879077"/>
            <a:chOff x="992912" y="1666862"/>
            <a:chExt cx="3060363" cy="3060363"/>
          </a:xfrm>
        </p:grpSpPr>
        <p:sp>
          <p:nvSpPr>
            <p:cNvPr id="9" name="Google Shape;2548;p85">
              <a:extLst>
                <a:ext uri="{FF2B5EF4-FFF2-40B4-BE49-F238E27FC236}">
                  <a16:creationId xmlns:a16="http://schemas.microsoft.com/office/drawing/2014/main" id="{5C8BFE5B-9E49-31F0-843A-D0A6DAF94762}"/>
                </a:ext>
              </a:extLst>
            </p:cNvPr>
            <p:cNvSpPr/>
            <p:nvPr/>
          </p:nvSpPr>
          <p:spPr>
            <a:xfrm>
              <a:off x="992912" y="1666862"/>
              <a:ext cx="3060363" cy="306036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Picture 8" descr="Close up of hand touching smartwatch with health app on the screen, gadget for fitness active lifestyle. Smart Watch Stock Photo">
              <a:extLst>
                <a:ext uri="{FF2B5EF4-FFF2-40B4-BE49-F238E27FC236}">
                  <a16:creationId xmlns:a16="http://schemas.microsoft.com/office/drawing/2014/main" id="{A7952856-7D63-C97A-C8F7-485D02C59D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2" t="14523" r="40687" b="10647"/>
            <a:stretch/>
          </p:blipFill>
          <p:spPr bwMode="auto">
            <a:xfrm>
              <a:off x="1183645" y="1843059"/>
              <a:ext cx="2695423" cy="270318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AutoShape 2" descr="A cartoon illustration of an elderly man experiencing acute chest pain while hiking on a forest trail. The man has a worried and pained expression, with one hand clutching his chest and the other holding a walking stick. He is wearing a light blue hiking jacket, khaki pants, and a sun hat, with no medical electrodes visible, and his jacket covering his chest naturally. The background features a simple forest trail with tall green trees, scattered rocks, and a clear sky. The lighting is soft and natural, emphasizing the outdoor setting. The style is clean and colorful, with bold outlines and flat shading for a simple cartoon aesthetic.">
            <a:extLst>
              <a:ext uri="{FF2B5EF4-FFF2-40B4-BE49-F238E27FC236}">
                <a16:creationId xmlns:a16="http://schemas.microsoft.com/office/drawing/2014/main" id="{14201D17-A846-7C1F-E670-03AEDFD358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05773" y="23509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3" name="Google Shape;2548;p85">
            <a:extLst>
              <a:ext uri="{FF2B5EF4-FFF2-40B4-BE49-F238E27FC236}">
                <a16:creationId xmlns:a16="http://schemas.microsoft.com/office/drawing/2014/main" id="{B8DF5BA7-B475-903F-CC24-33E67829640B}"/>
              </a:ext>
            </a:extLst>
          </p:cNvPr>
          <p:cNvSpPr/>
          <p:nvPr/>
        </p:nvSpPr>
        <p:spPr>
          <a:xfrm>
            <a:off x="1025090" y="2306141"/>
            <a:ext cx="2162849" cy="22570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10" descr="Device of the month: Mobile ECG device - Harvard Health">
            <a:extLst>
              <a:ext uri="{FF2B5EF4-FFF2-40B4-BE49-F238E27FC236}">
                <a16:creationId xmlns:a16="http://schemas.microsoft.com/office/drawing/2014/main" id="{35503BE2-BD70-6860-0716-8E8666218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1" r="5346" b="21142"/>
          <a:stretch/>
        </p:blipFill>
        <p:spPr bwMode="auto">
          <a:xfrm>
            <a:off x="1153510" y="2485214"/>
            <a:ext cx="1919809" cy="18989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66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>
          <a:extLst>
            <a:ext uri="{FF2B5EF4-FFF2-40B4-BE49-F238E27FC236}">
              <a16:creationId xmlns:a16="http://schemas.microsoft.com/office/drawing/2014/main" id="{254B0E6A-A399-AC45-8F12-F8CE122C4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Close-up of ECG monitor leads on a printed cardiogram, showcasing heart health diagnostics. Stock Photo">
            <a:extLst>
              <a:ext uri="{FF2B5EF4-FFF2-40B4-BE49-F238E27FC236}">
                <a16:creationId xmlns:a16="http://schemas.microsoft.com/office/drawing/2014/main" id="{94AAA60C-DB60-9692-5085-DDDA3640C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" y="543683"/>
            <a:ext cx="9059994" cy="60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062C8C0-D23E-099A-6041-8D6F4346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2" name="AutoShape 2" descr="A cartoon illustration of an elderly man experiencing acute chest pain while hiking on a forest trail. The man has a worried and pained expression, with one hand clutching his chest and the other holding a walking stick. He is wearing a light blue hiking jacket, khaki pants, and a sun hat, with no medical electrodes visible, and his jacket covering his chest naturally. The background features a simple forest trail with tall green trees, scattered rocks, and a clear sky. The lighting is soft and natural, emphasizing the outdoor setting. The style is clean and colorful, with bold outlines and flat shading for a simple cartoon aesthetic.">
            <a:extLst>
              <a:ext uri="{FF2B5EF4-FFF2-40B4-BE49-F238E27FC236}">
                <a16:creationId xmlns:a16="http://schemas.microsoft.com/office/drawing/2014/main" id="{9B2770FB-9AB9-4099-407B-608E4DBD18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4793" y="24641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223ABE-1045-EB61-1BE8-E389ABCB3F54}"/>
              </a:ext>
            </a:extLst>
          </p:cNvPr>
          <p:cNvSpPr txBox="1"/>
          <p:nvPr/>
        </p:nvSpPr>
        <p:spPr>
          <a:xfrm>
            <a:off x="2286000" y="302894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TW" altLang="en-US" dirty="0"/>
            </a:br>
            <a:br>
              <a:rPr lang="zh-TW" altLang="en-US" dirty="0"/>
            </a:b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EBB217C-08CF-8815-7170-779D885E2FD1}"/>
              </a:ext>
            </a:extLst>
          </p:cNvPr>
          <p:cNvGrpSpPr/>
          <p:nvPr/>
        </p:nvGrpSpPr>
        <p:grpSpPr>
          <a:xfrm>
            <a:off x="178562" y="890306"/>
            <a:ext cx="1879077" cy="1879077"/>
            <a:chOff x="992912" y="1666862"/>
            <a:chExt cx="3060363" cy="3060363"/>
          </a:xfrm>
        </p:grpSpPr>
        <p:sp>
          <p:nvSpPr>
            <p:cNvPr id="9" name="Google Shape;2548;p85">
              <a:extLst>
                <a:ext uri="{FF2B5EF4-FFF2-40B4-BE49-F238E27FC236}">
                  <a16:creationId xmlns:a16="http://schemas.microsoft.com/office/drawing/2014/main" id="{5C8BFE5B-9E49-31F0-843A-D0A6DAF94762}"/>
                </a:ext>
              </a:extLst>
            </p:cNvPr>
            <p:cNvSpPr/>
            <p:nvPr/>
          </p:nvSpPr>
          <p:spPr>
            <a:xfrm>
              <a:off x="992912" y="1666862"/>
              <a:ext cx="3060363" cy="306036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Picture 8" descr="Close up of hand touching smartwatch with health app on the screen, gadget for fitness active lifestyle. Smart Watch Stock Photo">
              <a:extLst>
                <a:ext uri="{FF2B5EF4-FFF2-40B4-BE49-F238E27FC236}">
                  <a16:creationId xmlns:a16="http://schemas.microsoft.com/office/drawing/2014/main" id="{A7952856-7D63-C97A-C8F7-485D02C59D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2" t="14523" r="40687" b="10647"/>
            <a:stretch/>
          </p:blipFill>
          <p:spPr bwMode="auto">
            <a:xfrm>
              <a:off x="1183645" y="1843059"/>
              <a:ext cx="2695423" cy="270318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8163C21-1298-BEC2-FE7B-3C3EE643B3E5}"/>
              </a:ext>
            </a:extLst>
          </p:cNvPr>
          <p:cNvSpPr/>
          <p:nvPr/>
        </p:nvSpPr>
        <p:spPr>
          <a:xfrm>
            <a:off x="3675022" y="1042238"/>
            <a:ext cx="4637178" cy="3145992"/>
          </a:xfrm>
          <a:prstGeom prst="roundRect">
            <a:avLst/>
          </a:prstGeom>
          <a:solidFill>
            <a:srgbClr val="C4DAF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8E3691A-A58B-C4BF-A143-465F99F166AB}"/>
              </a:ext>
            </a:extLst>
          </p:cNvPr>
          <p:cNvSpPr txBox="1"/>
          <p:nvPr/>
        </p:nvSpPr>
        <p:spPr>
          <a:xfrm>
            <a:off x="3551567" y="4284201"/>
            <a:ext cx="4637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Alata" panose="02020500000000000000" charset="0"/>
                <a:cs typeface="Alata" panose="02020500000000000000" charset="0"/>
              </a:rPr>
              <a:t>12-lead ECG </a:t>
            </a:r>
            <a:r>
              <a:rPr lang="en-US" altLang="zh-TW" sz="2400" b="1" dirty="0">
                <a:solidFill>
                  <a:srgbClr val="C01C2D"/>
                </a:solidFill>
                <a:latin typeface="Alata" panose="02020500000000000000" charset="0"/>
                <a:cs typeface="Alata" panose="02020500000000000000" charset="0"/>
              </a:rPr>
              <a:t>GOLD STANDARD</a:t>
            </a:r>
            <a:endParaRPr lang="zh-TW" altLang="en-US" sz="2400" b="1" dirty="0">
              <a:solidFill>
                <a:srgbClr val="C01C2D"/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21" name="AutoShape 2" descr="A cartoon illustration of an elderly man experiencing acute chest pain while hiking on a forest trail. The man has a worried and pained expression, with one hand clutching his chest and the other holding a walking stick. He is wearing a light blue hiking jacket, khaki pants, and a sun hat, with no medical electrodes visible, and his jacket covering his chest naturally. The background features a simple forest trail with tall green trees, scattered rocks, and a clear sky. The lighting is soft and natural, emphasizing the outdoor setting. The style is clean and colorful, with bold outlines and flat shading for a simple cartoon aesthetic.">
            <a:extLst>
              <a:ext uri="{FF2B5EF4-FFF2-40B4-BE49-F238E27FC236}">
                <a16:creationId xmlns:a16="http://schemas.microsoft.com/office/drawing/2014/main" id="{14201D17-A846-7C1F-E670-03AEDFD358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05773" y="23509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3" name="Google Shape;2548;p85">
            <a:extLst>
              <a:ext uri="{FF2B5EF4-FFF2-40B4-BE49-F238E27FC236}">
                <a16:creationId xmlns:a16="http://schemas.microsoft.com/office/drawing/2014/main" id="{B8DF5BA7-B475-903F-CC24-33E67829640B}"/>
              </a:ext>
            </a:extLst>
          </p:cNvPr>
          <p:cNvSpPr/>
          <p:nvPr/>
        </p:nvSpPr>
        <p:spPr>
          <a:xfrm>
            <a:off x="1025090" y="2306141"/>
            <a:ext cx="2162849" cy="22570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10" descr="Device of the month: Mobile ECG device - Harvard Health">
            <a:extLst>
              <a:ext uri="{FF2B5EF4-FFF2-40B4-BE49-F238E27FC236}">
                <a16:creationId xmlns:a16="http://schemas.microsoft.com/office/drawing/2014/main" id="{35503BE2-BD70-6860-0716-8E8666218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1" r="5346" b="21142"/>
          <a:stretch/>
        </p:blipFill>
        <p:spPr bwMode="auto">
          <a:xfrm>
            <a:off x="1153510" y="2485214"/>
            <a:ext cx="1919809" cy="18989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CGlibrary.com: Normal adult 12-lead ECG">
            <a:extLst>
              <a:ext uri="{FF2B5EF4-FFF2-40B4-BE49-F238E27FC236}">
                <a16:creationId xmlns:a16="http://schemas.microsoft.com/office/drawing/2014/main" id="{5A5A1148-8B72-D656-BA19-DEDB929C6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6" r="4320"/>
          <a:stretch/>
        </p:blipFill>
        <p:spPr bwMode="auto">
          <a:xfrm>
            <a:off x="3883144" y="1307832"/>
            <a:ext cx="4240308" cy="26464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25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>
          <a:extLst>
            <a:ext uri="{FF2B5EF4-FFF2-40B4-BE49-F238E27FC236}">
              <a16:creationId xmlns:a16="http://schemas.microsoft.com/office/drawing/2014/main" id="{254B0E6A-A399-AC45-8F12-F8CE122C4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Close-up of ECG monitor leads on a printed cardiogram, showcasing heart health diagnostics. Stock Photo">
            <a:extLst>
              <a:ext uri="{FF2B5EF4-FFF2-40B4-BE49-F238E27FC236}">
                <a16:creationId xmlns:a16="http://schemas.microsoft.com/office/drawing/2014/main" id="{94AAA60C-DB60-9692-5085-DDDA3640C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" y="543683"/>
            <a:ext cx="9059994" cy="60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062C8C0-D23E-099A-6041-8D6F4346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2" name="AutoShape 2" descr="A cartoon illustration of an elderly man experiencing acute chest pain while hiking on a forest trail. The man has a worried and pained expression, with one hand clutching his chest and the other holding a walking stick. He is wearing a light blue hiking jacket, khaki pants, and a sun hat, with no medical electrodes visible, and his jacket covering his chest naturally. The background features a simple forest trail with tall green trees, scattered rocks, and a clear sky. The lighting is soft and natural, emphasizing the outdoor setting. The style is clean and colorful, with bold outlines and flat shading for a simple cartoon aesthetic.">
            <a:extLst>
              <a:ext uri="{FF2B5EF4-FFF2-40B4-BE49-F238E27FC236}">
                <a16:creationId xmlns:a16="http://schemas.microsoft.com/office/drawing/2014/main" id="{9B2770FB-9AB9-4099-407B-608E4DBD18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4793" y="24641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223ABE-1045-EB61-1BE8-E389ABCB3F54}"/>
              </a:ext>
            </a:extLst>
          </p:cNvPr>
          <p:cNvSpPr txBox="1"/>
          <p:nvPr/>
        </p:nvSpPr>
        <p:spPr>
          <a:xfrm>
            <a:off x="2286000" y="302894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TW" altLang="en-US" dirty="0"/>
            </a:br>
            <a:br>
              <a:rPr lang="zh-TW" altLang="en-US" dirty="0"/>
            </a:b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EBB217C-08CF-8815-7170-779D885E2FD1}"/>
              </a:ext>
            </a:extLst>
          </p:cNvPr>
          <p:cNvGrpSpPr/>
          <p:nvPr/>
        </p:nvGrpSpPr>
        <p:grpSpPr>
          <a:xfrm>
            <a:off x="178562" y="890306"/>
            <a:ext cx="1879077" cy="1879077"/>
            <a:chOff x="992912" y="1666862"/>
            <a:chExt cx="3060363" cy="3060363"/>
          </a:xfrm>
        </p:grpSpPr>
        <p:sp>
          <p:nvSpPr>
            <p:cNvPr id="9" name="Google Shape;2548;p85">
              <a:extLst>
                <a:ext uri="{FF2B5EF4-FFF2-40B4-BE49-F238E27FC236}">
                  <a16:creationId xmlns:a16="http://schemas.microsoft.com/office/drawing/2014/main" id="{5C8BFE5B-9E49-31F0-843A-D0A6DAF94762}"/>
                </a:ext>
              </a:extLst>
            </p:cNvPr>
            <p:cNvSpPr/>
            <p:nvPr/>
          </p:nvSpPr>
          <p:spPr>
            <a:xfrm>
              <a:off x="992912" y="1666862"/>
              <a:ext cx="3060363" cy="306036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Picture 8" descr="Close up of hand touching smartwatch with health app on the screen, gadget for fitness active lifestyle. Smart Watch Stock Photo">
              <a:extLst>
                <a:ext uri="{FF2B5EF4-FFF2-40B4-BE49-F238E27FC236}">
                  <a16:creationId xmlns:a16="http://schemas.microsoft.com/office/drawing/2014/main" id="{A7952856-7D63-C97A-C8F7-485D02C59D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2" t="14523" r="40687" b="10647"/>
            <a:stretch/>
          </p:blipFill>
          <p:spPr bwMode="auto">
            <a:xfrm>
              <a:off x="1183645" y="1843059"/>
              <a:ext cx="2695423" cy="270318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8163C21-1298-BEC2-FE7B-3C3EE643B3E5}"/>
              </a:ext>
            </a:extLst>
          </p:cNvPr>
          <p:cNvSpPr/>
          <p:nvPr/>
        </p:nvSpPr>
        <p:spPr>
          <a:xfrm>
            <a:off x="3675022" y="1042238"/>
            <a:ext cx="4637178" cy="3145992"/>
          </a:xfrm>
          <a:prstGeom prst="roundRect">
            <a:avLst/>
          </a:prstGeom>
          <a:solidFill>
            <a:srgbClr val="C4DAF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CE34E7FE-0E0D-384B-9BC4-1263E5902825}"/>
              </a:ext>
            </a:extLst>
          </p:cNvPr>
          <p:cNvSpPr txBox="1">
            <a:spLocks/>
          </p:cNvSpPr>
          <p:nvPr/>
        </p:nvSpPr>
        <p:spPr>
          <a:xfrm>
            <a:off x="3529108" y="4222400"/>
            <a:ext cx="4921258" cy="50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2"/>
              </a:buClr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</a:defRPr>
            </a:lvl1pPr>
            <a:lvl2pPr marL="9144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2pPr>
            <a:lvl3pPr marL="13716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3pPr>
            <a:lvl4pPr marL="18288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4pPr>
            <a:lvl5pPr marL="22860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5pPr>
            <a:lvl6pPr marL="27432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6pPr>
            <a:lvl7pPr marL="32004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7pPr>
            <a:lvl8pPr marL="36576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8pPr>
            <a:lvl9pPr marL="41148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/>
            <a:r>
              <a:rPr lang="en-US" altLang="zh-TW" sz="2400" dirty="0">
                <a:latin typeface="Alata" panose="02020500000000000000" charset="0"/>
                <a:cs typeface="Alata" panose="02020500000000000000" charset="0"/>
              </a:rPr>
              <a:t>Mobile / Wearable ECG devices reduced lead system</a:t>
            </a:r>
          </a:p>
        </p:txBody>
      </p:sp>
      <p:pic>
        <p:nvPicPr>
          <p:cNvPr id="14" name="image3.jpg">
            <a:extLst>
              <a:ext uri="{FF2B5EF4-FFF2-40B4-BE49-F238E27FC236}">
                <a16:creationId xmlns:a16="http://schemas.microsoft.com/office/drawing/2014/main" id="{F82F8B04-D924-1F43-1C3E-92D0D5D3EDF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317190" y="2660070"/>
            <a:ext cx="1345095" cy="1347951"/>
          </a:xfrm>
          <a:prstGeom prst="roundRect">
            <a:avLst/>
          </a:prstGeom>
          <a:ln/>
        </p:spPr>
      </p:pic>
      <p:pic>
        <p:nvPicPr>
          <p:cNvPr id="15" name="image7.jpg">
            <a:extLst>
              <a:ext uri="{FF2B5EF4-FFF2-40B4-BE49-F238E27FC236}">
                <a16:creationId xmlns:a16="http://schemas.microsoft.com/office/drawing/2014/main" id="{E6CB7CA3-A293-9A0B-D946-CF7150B0047F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6773815" y="2658259"/>
            <a:ext cx="1345095" cy="1347951"/>
          </a:xfrm>
          <a:prstGeom prst="roundRect">
            <a:avLst/>
          </a:prstGeom>
          <a:ln/>
        </p:spPr>
      </p:pic>
      <p:pic>
        <p:nvPicPr>
          <p:cNvPr id="16" name="image6.jpg">
            <a:extLst>
              <a:ext uri="{FF2B5EF4-FFF2-40B4-BE49-F238E27FC236}">
                <a16:creationId xmlns:a16="http://schemas.microsoft.com/office/drawing/2014/main" id="{50B563F7-FF38-8D87-6167-58D65BD7ABB9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3839179" y="1228894"/>
            <a:ext cx="1345095" cy="1347951"/>
          </a:xfrm>
          <a:prstGeom prst="roundRect">
            <a:avLst/>
          </a:prstGeom>
          <a:ln/>
        </p:spPr>
      </p:pic>
      <p:pic>
        <p:nvPicPr>
          <p:cNvPr id="17" name="image5.jpg">
            <a:extLst>
              <a:ext uri="{FF2B5EF4-FFF2-40B4-BE49-F238E27FC236}">
                <a16:creationId xmlns:a16="http://schemas.microsoft.com/office/drawing/2014/main" id="{FDE95E66-2C12-F907-319C-CD166B472898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3860565" y="2641428"/>
            <a:ext cx="1345095" cy="1347951"/>
          </a:xfrm>
          <a:prstGeom prst="roundRect">
            <a:avLst/>
          </a:prstGeom>
          <a:ln/>
        </p:spPr>
      </p:pic>
      <p:pic>
        <p:nvPicPr>
          <p:cNvPr id="18" name="image4.jpg">
            <a:extLst>
              <a:ext uri="{FF2B5EF4-FFF2-40B4-BE49-F238E27FC236}">
                <a16:creationId xmlns:a16="http://schemas.microsoft.com/office/drawing/2014/main" id="{632E8595-DA21-8B0B-53D5-264F75A55693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5297617" y="1200677"/>
            <a:ext cx="1345095" cy="1347951"/>
          </a:xfrm>
          <a:prstGeom prst="roundRect">
            <a:avLst/>
          </a:prstGeom>
          <a:ln/>
        </p:spPr>
      </p:pic>
      <p:pic>
        <p:nvPicPr>
          <p:cNvPr id="19" name="image2.jpg">
            <a:extLst>
              <a:ext uri="{FF2B5EF4-FFF2-40B4-BE49-F238E27FC236}">
                <a16:creationId xmlns:a16="http://schemas.microsoft.com/office/drawing/2014/main" id="{C23CEAEA-BB04-2D8F-736D-67513DFCD6F3}"/>
              </a:ext>
            </a:extLst>
          </p:cNvPr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6746285" y="1209994"/>
            <a:ext cx="1345095" cy="1347951"/>
          </a:xfrm>
          <a:prstGeom prst="roundRect">
            <a:avLst/>
          </a:prstGeom>
          <a:ln/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48E3691A-A58B-C4BF-A143-465F99F166AB}"/>
              </a:ext>
            </a:extLst>
          </p:cNvPr>
          <p:cNvSpPr txBox="1"/>
          <p:nvPr/>
        </p:nvSpPr>
        <p:spPr>
          <a:xfrm>
            <a:off x="3557911" y="738997"/>
            <a:ext cx="5290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Alata" panose="02020500000000000000" charset="0"/>
                <a:cs typeface="Alata" panose="02020500000000000000" charset="0"/>
              </a:rPr>
              <a:t>Examples of various ECG electrode configurations</a:t>
            </a:r>
            <a:endParaRPr lang="zh-TW" altLang="en-US" sz="1600" dirty="0"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21" name="AutoShape 2" descr="A cartoon illustration of an elderly man experiencing acute chest pain while hiking on a forest trail. The man has a worried and pained expression, with one hand clutching his chest and the other holding a walking stick. He is wearing a light blue hiking jacket, khaki pants, and a sun hat, with no medical electrodes visible, and his jacket covering his chest naturally. The background features a simple forest trail with tall green trees, scattered rocks, and a clear sky. The lighting is soft and natural, emphasizing the outdoor setting. The style is clean and colorful, with bold outlines and flat shading for a simple cartoon aesthetic.">
            <a:extLst>
              <a:ext uri="{FF2B5EF4-FFF2-40B4-BE49-F238E27FC236}">
                <a16:creationId xmlns:a16="http://schemas.microsoft.com/office/drawing/2014/main" id="{14201D17-A846-7C1F-E670-03AEDFD358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05773" y="23509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3" name="Google Shape;2548;p85">
            <a:extLst>
              <a:ext uri="{FF2B5EF4-FFF2-40B4-BE49-F238E27FC236}">
                <a16:creationId xmlns:a16="http://schemas.microsoft.com/office/drawing/2014/main" id="{B8DF5BA7-B475-903F-CC24-33E67829640B}"/>
              </a:ext>
            </a:extLst>
          </p:cNvPr>
          <p:cNvSpPr/>
          <p:nvPr/>
        </p:nvSpPr>
        <p:spPr>
          <a:xfrm>
            <a:off x="1025090" y="2306141"/>
            <a:ext cx="2162849" cy="22570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10" descr="Device of the month: Mobile ECG device - Harvard Health">
            <a:extLst>
              <a:ext uri="{FF2B5EF4-FFF2-40B4-BE49-F238E27FC236}">
                <a16:creationId xmlns:a16="http://schemas.microsoft.com/office/drawing/2014/main" id="{35503BE2-BD70-6860-0716-8E8666218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1" r="5346" b="21142"/>
          <a:stretch/>
        </p:blipFill>
        <p:spPr bwMode="auto">
          <a:xfrm>
            <a:off x="1153510" y="2485214"/>
            <a:ext cx="1919809" cy="18989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0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>
            <a:extLst>
              <a:ext uri="{FF2B5EF4-FFF2-40B4-BE49-F238E27FC236}">
                <a16:creationId xmlns:a16="http://schemas.microsoft.com/office/drawing/2014/main" id="{DFC5BB81-6862-7E76-D92A-2C06A8D00288}"/>
              </a:ext>
            </a:extLst>
          </p:cNvPr>
          <p:cNvSpPr/>
          <p:nvPr/>
        </p:nvSpPr>
        <p:spPr>
          <a:xfrm>
            <a:off x="1027139" y="2725533"/>
            <a:ext cx="1155023" cy="9683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3AAA3094-CBD3-EDBB-5627-75F46B41F370}"/>
              </a:ext>
            </a:extLst>
          </p:cNvPr>
          <p:cNvSpPr/>
          <p:nvPr/>
        </p:nvSpPr>
        <p:spPr>
          <a:xfrm>
            <a:off x="1049183" y="1468285"/>
            <a:ext cx="1155023" cy="9683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A70E676-3B75-C76C-821F-1726E348688B}"/>
              </a:ext>
            </a:extLst>
          </p:cNvPr>
          <p:cNvGrpSpPr/>
          <p:nvPr/>
        </p:nvGrpSpPr>
        <p:grpSpPr>
          <a:xfrm>
            <a:off x="136551" y="681727"/>
            <a:ext cx="8870898" cy="668893"/>
            <a:chOff x="-25" y="1020108"/>
            <a:chExt cx="8870898" cy="668893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4B303D8A-D4FF-6FD7-4ADB-BDC3CE325858}"/>
                </a:ext>
              </a:extLst>
            </p:cNvPr>
            <p:cNvGrpSpPr/>
            <p:nvPr/>
          </p:nvGrpSpPr>
          <p:grpSpPr>
            <a:xfrm>
              <a:off x="-25" y="1020108"/>
              <a:ext cx="8870898" cy="668893"/>
              <a:chOff x="215974" y="973216"/>
              <a:chExt cx="8870898" cy="668893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903E58B9-CF99-49FA-7AC9-8CCD280AE800}"/>
                  </a:ext>
                </a:extLst>
              </p:cNvPr>
              <p:cNvGrpSpPr/>
              <p:nvPr/>
            </p:nvGrpSpPr>
            <p:grpSpPr>
              <a:xfrm>
                <a:off x="215974" y="973216"/>
                <a:ext cx="8870898" cy="668893"/>
                <a:chOff x="1990125" y="3012076"/>
                <a:chExt cx="10912198" cy="822813"/>
              </a:xfrm>
            </p:grpSpPr>
            <p:grpSp>
              <p:nvGrpSpPr>
                <p:cNvPr id="4" name="Google Shape;4967;p126">
                  <a:extLst>
                    <a:ext uri="{FF2B5EF4-FFF2-40B4-BE49-F238E27FC236}">
                      <a16:creationId xmlns:a16="http://schemas.microsoft.com/office/drawing/2014/main" id="{E8764053-FAEC-1126-08B4-223E48633B33}"/>
                    </a:ext>
                  </a:extLst>
                </p:cNvPr>
                <p:cNvGrpSpPr/>
                <p:nvPr/>
              </p:nvGrpSpPr>
              <p:grpSpPr>
                <a:xfrm>
                  <a:off x="1990125" y="3012076"/>
                  <a:ext cx="10912198" cy="822813"/>
                  <a:chOff x="4411970" y="2726085"/>
                  <a:chExt cx="2568667" cy="193659"/>
                </a:xfrm>
                <a:solidFill>
                  <a:srgbClr val="C4DAFC"/>
                </a:solidFill>
              </p:grpSpPr>
              <p:sp>
                <p:nvSpPr>
                  <p:cNvPr id="5" name="Google Shape;4968;p126">
                    <a:extLst>
                      <a:ext uri="{FF2B5EF4-FFF2-40B4-BE49-F238E27FC236}">
                        <a16:creationId xmlns:a16="http://schemas.microsoft.com/office/drawing/2014/main" id="{42AC1343-15F3-4B6C-1052-E0759C88306D}"/>
                      </a:ext>
                    </a:extLst>
                  </p:cNvPr>
                  <p:cNvSpPr/>
                  <p:nvPr/>
                </p:nvSpPr>
                <p:spPr>
                  <a:xfrm>
                    <a:off x="4411970" y="2726085"/>
                    <a:ext cx="118796" cy="193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1" h="4289" extrusionOk="0">
                        <a:moveTo>
                          <a:pt x="450" y="0"/>
                        </a:moveTo>
                        <a:cubicBezTo>
                          <a:pt x="357" y="0"/>
                          <a:pt x="264" y="35"/>
                          <a:pt x="193" y="106"/>
                        </a:cubicBezTo>
                        <a:lnTo>
                          <a:pt x="1" y="298"/>
                        </a:lnTo>
                        <a:lnTo>
                          <a:pt x="1591" y="1886"/>
                        </a:lnTo>
                        <a:cubicBezTo>
                          <a:pt x="1732" y="2029"/>
                          <a:pt x="1732" y="2258"/>
                          <a:pt x="1591" y="2401"/>
                        </a:cubicBezTo>
                        <a:lnTo>
                          <a:pt x="1" y="3991"/>
                        </a:lnTo>
                        <a:lnTo>
                          <a:pt x="193" y="4183"/>
                        </a:lnTo>
                        <a:cubicBezTo>
                          <a:pt x="264" y="4253"/>
                          <a:pt x="357" y="4288"/>
                          <a:pt x="450" y="4288"/>
                        </a:cubicBezTo>
                        <a:cubicBezTo>
                          <a:pt x="543" y="4288"/>
                          <a:pt x="636" y="4253"/>
                          <a:pt x="707" y="4183"/>
                        </a:cubicBezTo>
                        <a:lnTo>
                          <a:pt x="2488" y="2401"/>
                        </a:lnTo>
                        <a:cubicBezTo>
                          <a:pt x="2630" y="2260"/>
                          <a:pt x="2630" y="2029"/>
                          <a:pt x="2488" y="1888"/>
                        </a:cubicBezTo>
                        <a:lnTo>
                          <a:pt x="707" y="106"/>
                        </a:lnTo>
                        <a:cubicBezTo>
                          <a:pt x="636" y="35"/>
                          <a:pt x="543" y="0"/>
                          <a:pt x="45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" name="Google Shape;4969;p126">
                    <a:extLst>
                      <a:ext uri="{FF2B5EF4-FFF2-40B4-BE49-F238E27FC236}">
                        <a16:creationId xmlns:a16="http://schemas.microsoft.com/office/drawing/2014/main" id="{99DBE6C1-98EF-56D4-A8FD-89F26F5171F3}"/>
                      </a:ext>
                    </a:extLst>
                  </p:cNvPr>
                  <p:cNvSpPr/>
                  <p:nvPr/>
                </p:nvSpPr>
                <p:spPr>
                  <a:xfrm>
                    <a:off x="4426058" y="2791601"/>
                    <a:ext cx="36167" cy="62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" h="1387" extrusionOk="0">
                        <a:moveTo>
                          <a:pt x="176" y="0"/>
                        </a:moveTo>
                        <a:cubicBezTo>
                          <a:pt x="87" y="0"/>
                          <a:pt x="1" y="69"/>
                          <a:pt x="1" y="173"/>
                        </a:cubicBezTo>
                        <a:lnTo>
                          <a:pt x="1" y="1214"/>
                        </a:lnTo>
                        <a:cubicBezTo>
                          <a:pt x="1" y="1318"/>
                          <a:pt x="87" y="1386"/>
                          <a:pt x="176" y="1386"/>
                        </a:cubicBezTo>
                        <a:cubicBezTo>
                          <a:pt x="218" y="1386"/>
                          <a:pt x="262" y="1371"/>
                          <a:pt x="297" y="1335"/>
                        </a:cubicBezTo>
                        <a:lnTo>
                          <a:pt x="627" y="1006"/>
                        </a:lnTo>
                        <a:cubicBezTo>
                          <a:pt x="800" y="834"/>
                          <a:pt x="800" y="554"/>
                          <a:pt x="627" y="381"/>
                        </a:cubicBezTo>
                        <a:lnTo>
                          <a:pt x="297" y="51"/>
                        </a:lnTo>
                        <a:cubicBezTo>
                          <a:pt x="262" y="16"/>
                          <a:pt x="218" y="0"/>
                          <a:pt x="17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" name="Google Shape;4970;p126">
                    <a:extLst>
                      <a:ext uri="{FF2B5EF4-FFF2-40B4-BE49-F238E27FC236}">
                        <a16:creationId xmlns:a16="http://schemas.microsoft.com/office/drawing/2014/main" id="{CD7EFCC1-E5FB-3C00-B528-AD1FF89B9AB8}"/>
                      </a:ext>
                    </a:extLst>
                  </p:cNvPr>
                  <p:cNvSpPr/>
                  <p:nvPr/>
                </p:nvSpPr>
                <p:spPr>
                  <a:xfrm>
                    <a:off x="6382366" y="2743920"/>
                    <a:ext cx="598271" cy="157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0" h="3499" extrusionOk="0">
                        <a:moveTo>
                          <a:pt x="1" y="0"/>
                        </a:moveTo>
                        <a:lnTo>
                          <a:pt x="1495" y="1494"/>
                        </a:lnTo>
                        <a:cubicBezTo>
                          <a:pt x="1635" y="1635"/>
                          <a:pt x="1635" y="1866"/>
                          <a:pt x="1495" y="2007"/>
                        </a:cubicBezTo>
                        <a:lnTo>
                          <a:pt x="2" y="3499"/>
                        </a:lnTo>
                        <a:lnTo>
                          <a:pt x="11527" y="3499"/>
                        </a:lnTo>
                        <a:lnTo>
                          <a:pt x="13250" y="1750"/>
                        </a:lnTo>
                        <a:lnTo>
                          <a:pt x="1152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" name="Google Shape;4970;p126">
                  <a:extLst>
                    <a:ext uri="{FF2B5EF4-FFF2-40B4-BE49-F238E27FC236}">
                      <a16:creationId xmlns:a16="http://schemas.microsoft.com/office/drawing/2014/main" id="{8D483A83-88D4-1BEF-7D0C-13982D08A6C6}"/>
                    </a:ext>
                  </a:extLst>
                </p:cNvPr>
                <p:cNvSpPr/>
                <p:nvPr/>
              </p:nvSpPr>
              <p:spPr>
                <a:xfrm>
                  <a:off x="4311807" y="3087852"/>
                  <a:ext cx="2541572" cy="67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0" h="3499" extrusionOk="0">
                      <a:moveTo>
                        <a:pt x="1" y="0"/>
                      </a:moveTo>
                      <a:lnTo>
                        <a:pt x="1495" y="1494"/>
                      </a:lnTo>
                      <a:cubicBezTo>
                        <a:pt x="1635" y="1635"/>
                        <a:pt x="1635" y="1866"/>
                        <a:pt x="1495" y="2007"/>
                      </a:cubicBezTo>
                      <a:lnTo>
                        <a:pt x="2" y="3499"/>
                      </a:lnTo>
                      <a:lnTo>
                        <a:pt x="11527" y="3499"/>
                      </a:lnTo>
                      <a:lnTo>
                        <a:pt x="13250" y="1750"/>
                      </a:lnTo>
                      <a:lnTo>
                        <a:pt x="11527" y="0"/>
                      </a:lnTo>
                      <a:close/>
                    </a:path>
                  </a:pathLst>
                </a:custGeom>
                <a:solidFill>
                  <a:srgbClr val="C4DA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4970;p126">
                  <a:extLst>
                    <a:ext uri="{FF2B5EF4-FFF2-40B4-BE49-F238E27FC236}">
                      <a16:creationId xmlns:a16="http://schemas.microsoft.com/office/drawing/2014/main" id="{F0B001D6-30DD-D88B-C4DB-CCB8D4ABD6AF}"/>
                    </a:ext>
                  </a:extLst>
                </p:cNvPr>
                <p:cNvSpPr/>
                <p:nvPr/>
              </p:nvSpPr>
              <p:spPr>
                <a:xfrm>
                  <a:off x="2263468" y="3087851"/>
                  <a:ext cx="2541572" cy="67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0" h="3499" extrusionOk="0">
                      <a:moveTo>
                        <a:pt x="1" y="0"/>
                      </a:moveTo>
                      <a:lnTo>
                        <a:pt x="1495" y="1494"/>
                      </a:lnTo>
                      <a:cubicBezTo>
                        <a:pt x="1635" y="1635"/>
                        <a:pt x="1635" y="1866"/>
                        <a:pt x="1495" y="2007"/>
                      </a:cubicBezTo>
                      <a:lnTo>
                        <a:pt x="2" y="3499"/>
                      </a:lnTo>
                      <a:lnTo>
                        <a:pt x="11527" y="3499"/>
                      </a:lnTo>
                      <a:lnTo>
                        <a:pt x="13250" y="1750"/>
                      </a:lnTo>
                      <a:lnTo>
                        <a:pt x="11527" y="0"/>
                      </a:lnTo>
                      <a:close/>
                    </a:path>
                  </a:pathLst>
                </a:custGeom>
                <a:solidFill>
                  <a:srgbClr val="C4DA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" name="Google Shape;4970;p126">
                <a:extLst>
                  <a:ext uri="{FF2B5EF4-FFF2-40B4-BE49-F238E27FC236}">
                    <a16:creationId xmlns:a16="http://schemas.microsoft.com/office/drawing/2014/main" id="{862B89CD-CFF7-E2EF-9C21-B421193CA603}"/>
                  </a:ext>
                </a:extLst>
              </p:cNvPr>
              <p:cNvSpPr/>
              <p:nvPr/>
            </p:nvSpPr>
            <p:spPr>
              <a:xfrm>
                <a:off x="3863673" y="1034816"/>
                <a:ext cx="2066131" cy="545690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3499" extrusionOk="0">
                    <a:moveTo>
                      <a:pt x="1" y="0"/>
                    </a:moveTo>
                    <a:lnTo>
                      <a:pt x="1495" y="1494"/>
                    </a:lnTo>
                    <a:cubicBezTo>
                      <a:pt x="1635" y="1635"/>
                      <a:pt x="1635" y="1866"/>
                      <a:pt x="1495" y="2007"/>
                    </a:cubicBezTo>
                    <a:lnTo>
                      <a:pt x="2" y="3499"/>
                    </a:lnTo>
                    <a:lnTo>
                      <a:pt x="11527" y="3499"/>
                    </a:lnTo>
                    <a:lnTo>
                      <a:pt x="13250" y="1750"/>
                    </a:lnTo>
                    <a:lnTo>
                      <a:pt x="11527" y="0"/>
                    </a:lnTo>
                    <a:close/>
                  </a:path>
                </a:pathLst>
              </a:custGeom>
              <a:solidFill>
                <a:srgbClr val="C4DA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4970;p126">
              <a:extLst>
                <a:ext uri="{FF2B5EF4-FFF2-40B4-BE49-F238E27FC236}">
                  <a16:creationId xmlns:a16="http://schemas.microsoft.com/office/drawing/2014/main" id="{B2F26E33-26AF-D534-E8CC-05C6EC47B779}"/>
                </a:ext>
              </a:extLst>
            </p:cNvPr>
            <p:cNvSpPr/>
            <p:nvPr/>
          </p:nvSpPr>
          <p:spPr>
            <a:xfrm>
              <a:off x="5106297" y="1081708"/>
              <a:ext cx="2066131" cy="545690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C4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2693" y="-29619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bg1"/>
                </a:solidFill>
              </a:rPr>
              <a:t>Challenge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5BEB1FB-EFDB-FBB5-DE8C-E87C2D8C23DB}"/>
              </a:ext>
            </a:extLst>
          </p:cNvPr>
          <p:cNvSpPr txBox="1"/>
          <p:nvPr/>
        </p:nvSpPr>
        <p:spPr>
          <a:xfrm>
            <a:off x="669152" y="840649"/>
            <a:ext cx="815024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7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Lack of generalizability : Device-specific reconstruction algorithms</a:t>
            </a:r>
          </a:p>
        </p:txBody>
      </p:sp>
      <p:pic>
        <p:nvPicPr>
          <p:cNvPr id="41" name="image6.jpg">
            <a:extLst>
              <a:ext uri="{FF2B5EF4-FFF2-40B4-BE49-F238E27FC236}">
                <a16:creationId xmlns:a16="http://schemas.microsoft.com/office/drawing/2014/main" id="{1900FC06-6530-58FC-0DCA-68B47257B621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678"/>
          <a:stretch/>
        </p:blipFill>
        <p:spPr>
          <a:xfrm>
            <a:off x="1103920" y="1478663"/>
            <a:ext cx="1066196" cy="891452"/>
          </a:xfrm>
          <a:prstGeom prst="roundRect">
            <a:avLst/>
          </a:prstGeom>
          <a:ln/>
        </p:spPr>
      </p:pic>
      <p:pic>
        <p:nvPicPr>
          <p:cNvPr id="43" name="image5.jpg">
            <a:extLst>
              <a:ext uri="{FF2B5EF4-FFF2-40B4-BE49-F238E27FC236}">
                <a16:creationId xmlns:a16="http://schemas.microsoft.com/office/drawing/2014/main" id="{480ED2FC-481B-CD27-D590-3BFD3097718E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678"/>
          <a:stretch/>
        </p:blipFill>
        <p:spPr>
          <a:xfrm>
            <a:off x="1071552" y="2725533"/>
            <a:ext cx="1066196" cy="891452"/>
          </a:xfrm>
          <a:prstGeom prst="rect">
            <a:avLst/>
          </a:prstGeom>
          <a:ln/>
        </p:spPr>
      </p:pic>
      <p:sp>
        <p:nvSpPr>
          <p:cNvPr id="57" name="圓角矩形 56">
            <a:extLst>
              <a:ext uri="{FF2B5EF4-FFF2-40B4-BE49-F238E27FC236}">
                <a16:creationId xmlns:a16="http://schemas.microsoft.com/office/drawing/2014/main" id="{3B20598D-A97A-B73A-BD59-28BFA1BA1B2D}"/>
              </a:ext>
            </a:extLst>
          </p:cNvPr>
          <p:cNvSpPr/>
          <p:nvPr/>
        </p:nvSpPr>
        <p:spPr>
          <a:xfrm>
            <a:off x="1039184" y="3981989"/>
            <a:ext cx="1155023" cy="9683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image4.jpg">
            <a:extLst>
              <a:ext uri="{FF2B5EF4-FFF2-40B4-BE49-F238E27FC236}">
                <a16:creationId xmlns:a16="http://schemas.microsoft.com/office/drawing/2014/main" id="{21B2D10F-486F-10B3-A147-4D1949C78F2E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678"/>
          <a:stretch/>
        </p:blipFill>
        <p:spPr>
          <a:xfrm>
            <a:off x="1039184" y="3992463"/>
            <a:ext cx="1066196" cy="891453"/>
          </a:xfrm>
          <a:prstGeom prst="rect">
            <a:avLst/>
          </a:prstGeom>
          <a:ln/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D672CC95-E1C9-221E-B8C4-86F6B37F4CB0}"/>
              </a:ext>
            </a:extLst>
          </p:cNvPr>
          <p:cNvSpPr txBox="1"/>
          <p:nvPr/>
        </p:nvSpPr>
        <p:spPr>
          <a:xfrm>
            <a:off x="3357870" y="1750566"/>
            <a:ext cx="132954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algn="ctr"/>
            <a:r>
              <a:rPr lang="en-US" altLang="zh-TW" sz="1200" dirty="0">
                <a:solidFill>
                  <a:schemeClr val="accent3"/>
                </a:solidFill>
                <a:latin typeface="Alata" panose="02020500000000000000" charset="0"/>
                <a:cs typeface="Alata" panose="02020500000000000000" charset="0"/>
              </a:rPr>
              <a:t>Reconstruction</a:t>
            </a:r>
          </a:p>
          <a:p>
            <a:pPr lvl="1" algn="ctr"/>
            <a:r>
              <a:rPr lang="en-US" altLang="zh-TW" sz="1200" dirty="0">
                <a:solidFill>
                  <a:schemeClr val="accent3"/>
                </a:solidFill>
                <a:latin typeface="Alata" panose="02020500000000000000" charset="0"/>
                <a:cs typeface="Alata" panose="02020500000000000000" charset="0"/>
              </a:rPr>
              <a:t>algorithm </a:t>
            </a:r>
            <a:r>
              <a:rPr lang="en-US" altLang="zh-TW" sz="1200" b="1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A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651DD9A-0F38-A8B4-A7D0-AF374183F60A}"/>
              </a:ext>
            </a:extLst>
          </p:cNvPr>
          <p:cNvSpPr txBox="1"/>
          <p:nvPr/>
        </p:nvSpPr>
        <p:spPr>
          <a:xfrm>
            <a:off x="3357870" y="2981978"/>
            <a:ext cx="132954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algn="ctr"/>
            <a:r>
              <a:rPr lang="en-US" altLang="zh-TW" sz="1200" dirty="0">
                <a:solidFill>
                  <a:schemeClr val="accent3"/>
                </a:solidFill>
                <a:latin typeface="Alata" panose="02020500000000000000" charset="0"/>
                <a:cs typeface="Alata" panose="02020500000000000000" charset="0"/>
              </a:rPr>
              <a:t>Reconstruction </a:t>
            </a:r>
          </a:p>
          <a:p>
            <a:pPr lvl="1" algn="ctr"/>
            <a:r>
              <a:rPr lang="en-US" altLang="zh-TW" sz="1200" dirty="0">
                <a:solidFill>
                  <a:schemeClr val="accent3"/>
                </a:solidFill>
                <a:latin typeface="Alata" panose="02020500000000000000" charset="0"/>
                <a:cs typeface="Alata" panose="02020500000000000000" charset="0"/>
              </a:rPr>
              <a:t>algorithm </a:t>
            </a:r>
            <a:r>
              <a:rPr lang="en-US" altLang="zh-TW" sz="1200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B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06AA3B0-AD37-DDA0-DA6E-63584992A59B}"/>
              </a:ext>
            </a:extLst>
          </p:cNvPr>
          <p:cNvSpPr txBox="1"/>
          <p:nvPr/>
        </p:nvSpPr>
        <p:spPr>
          <a:xfrm>
            <a:off x="3357870" y="4314026"/>
            <a:ext cx="132954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algn="ctr"/>
            <a:r>
              <a:rPr lang="en-US" altLang="zh-TW" sz="1200" dirty="0">
                <a:solidFill>
                  <a:schemeClr val="accent3"/>
                </a:solidFill>
                <a:latin typeface="Alata" panose="02020500000000000000" charset="0"/>
                <a:cs typeface="Alata" panose="02020500000000000000" charset="0"/>
              </a:rPr>
              <a:t>Reconstruction</a:t>
            </a:r>
          </a:p>
          <a:p>
            <a:pPr lvl="1" algn="ctr"/>
            <a:r>
              <a:rPr lang="en-US" altLang="zh-TW" sz="1200" dirty="0">
                <a:solidFill>
                  <a:schemeClr val="accent3"/>
                </a:solidFill>
                <a:latin typeface="Alata" panose="02020500000000000000" charset="0"/>
                <a:cs typeface="Alata" panose="02020500000000000000" charset="0"/>
              </a:rPr>
              <a:t>algorithm </a:t>
            </a:r>
            <a:r>
              <a:rPr lang="en-US" altLang="zh-TW" sz="1200" dirty="0">
                <a:solidFill>
                  <a:schemeClr val="accent3">
                    <a:lumMod val="7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C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C56BF1-0C12-3215-DEDE-E22DF8F07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  <p:sp>
        <p:nvSpPr>
          <p:cNvPr id="21" name="箭號: 向右 10">
            <a:extLst>
              <a:ext uri="{FF2B5EF4-FFF2-40B4-BE49-F238E27FC236}">
                <a16:creationId xmlns:a16="http://schemas.microsoft.com/office/drawing/2014/main" id="{43A68A58-D083-B3FD-F79E-0CAF8B00295C}"/>
              </a:ext>
            </a:extLst>
          </p:cNvPr>
          <p:cNvSpPr/>
          <p:nvPr/>
        </p:nvSpPr>
        <p:spPr>
          <a:xfrm>
            <a:off x="4945257" y="3109201"/>
            <a:ext cx="396000" cy="14937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60EFEE3-0C2A-13C8-B2A1-7735F38C3C60}"/>
              </a:ext>
            </a:extLst>
          </p:cNvPr>
          <p:cNvCxnSpPr>
            <a:cxnSpLocks/>
          </p:cNvCxnSpPr>
          <p:nvPr/>
        </p:nvCxnSpPr>
        <p:spPr>
          <a:xfrm>
            <a:off x="2275227" y="4446421"/>
            <a:ext cx="92363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226D232-5ADA-353C-623F-B097D48CBCEA}"/>
              </a:ext>
            </a:extLst>
          </p:cNvPr>
          <p:cNvSpPr txBox="1"/>
          <p:nvPr/>
        </p:nvSpPr>
        <p:spPr>
          <a:xfrm>
            <a:off x="1269867" y="2302901"/>
            <a:ext cx="734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Config A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DD1FDCE-5D92-8D47-490D-CD2CE20C53A1}"/>
              </a:ext>
            </a:extLst>
          </p:cNvPr>
          <p:cNvSpPr txBox="1"/>
          <p:nvPr/>
        </p:nvSpPr>
        <p:spPr>
          <a:xfrm>
            <a:off x="1269867" y="3566972"/>
            <a:ext cx="734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Config B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1E134D2-75B1-A169-0875-51B2BF572618}"/>
              </a:ext>
            </a:extLst>
          </p:cNvPr>
          <p:cNvSpPr txBox="1"/>
          <p:nvPr/>
        </p:nvSpPr>
        <p:spPr>
          <a:xfrm>
            <a:off x="1237499" y="4837705"/>
            <a:ext cx="734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65000"/>
                  </a:schemeClr>
                </a:solidFill>
                <a:latin typeface="Alata" panose="02020500000000000000" charset="0"/>
                <a:cs typeface="Alata" panose="02020500000000000000" charset="0"/>
              </a:rPr>
              <a:t>Config C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A7E2ADD-B96E-3626-E5EE-B9E5CF1DB9C5}"/>
              </a:ext>
            </a:extLst>
          </p:cNvPr>
          <p:cNvCxnSpPr>
            <a:cxnSpLocks/>
          </p:cNvCxnSpPr>
          <p:nvPr/>
        </p:nvCxnSpPr>
        <p:spPr>
          <a:xfrm>
            <a:off x="2275227" y="3153692"/>
            <a:ext cx="92363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84E6F69-DE2F-2DC0-F51B-6CF915289C17}"/>
              </a:ext>
            </a:extLst>
          </p:cNvPr>
          <p:cNvCxnSpPr>
            <a:cxnSpLocks/>
          </p:cNvCxnSpPr>
          <p:nvPr/>
        </p:nvCxnSpPr>
        <p:spPr>
          <a:xfrm>
            <a:off x="2275227" y="1889066"/>
            <a:ext cx="92363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9A8C24E6-6A32-7764-D379-5EFF754BD6A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409"/>
          <a:stretch/>
        </p:blipFill>
        <p:spPr>
          <a:xfrm>
            <a:off x="5582438" y="2264476"/>
            <a:ext cx="3151484" cy="1689449"/>
          </a:xfrm>
          <a:prstGeom prst="rect">
            <a:avLst/>
          </a:prstGeom>
        </p:spPr>
      </p:pic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97A616B0-830F-D783-9D03-F261225CA61C}"/>
              </a:ext>
            </a:extLst>
          </p:cNvPr>
          <p:cNvSpPr txBox="1">
            <a:spLocks/>
          </p:cNvSpPr>
          <p:nvPr/>
        </p:nvSpPr>
        <p:spPr>
          <a:xfrm>
            <a:off x="6093839" y="3992463"/>
            <a:ext cx="7633368" cy="50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2"/>
              </a:buClr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</a:defRPr>
            </a:lvl1pPr>
            <a:lvl2pPr marL="9144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2pPr>
            <a:lvl3pPr marL="13716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3pPr>
            <a:lvl4pPr marL="18288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4pPr>
            <a:lvl5pPr marL="22860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5pPr>
            <a:lvl6pPr marL="27432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6pPr>
            <a:lvl7pPr marL="32004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7pPr>
            <a:lvl8pPr marL="36576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8pPr>
            <a:lvl9pPr marL="4114800" indent="-311150" algn="ctr">
              <a:buClr>
                <a:schemeClr val="dk2"/>
              </a:buClr>
              <a:buSzPts val="1300"/>
              <a:buFont typeface="Montserrat"/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altLang="zh-TW" dirty="0">
                <a:latin typeface="Alata" panose="02020500000000000000" charset="0"/>
                <a:cs typeface="Alata" panose="02020500000000000000" charset="0"/>
              </a:rPr>
              <a:t>Standard 12-lead ECG</a:t>
            </a:r>
          </a:p>
        </p:txBody>
      </p:sp>
    </p:spTree>
    <p:extLst>
      <p:ext uri="{BB962C8B-B14F-4D97-AF65-F5344CB8AC3E}">
        <p14:creationId xmlns:p14="http://schemas.microsoft.com/office/powerpoint/2010/main" val="405818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1A70E676-3B75-C76C-821F-1726E348688B}"/>
              </a:ext>
            </a:extLst>
          </p:cNvPr>
          <p:cNvGrpSpPr/>
          <p:nvPr/>
        </p:nvGrpSpPr>
        <p:grpSpPr>
          <a:xfrm>
            <a:off x="117685" y="1475930"/>
            <a:ext cx="8870898" cy="668893"/>
            <a:chOff x="-25" y="1020108"/>
            <a:chExt cx="8870898" cy="668893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4B303D8A-D4FF-6FD7-4ADB-BDC3CE325858}"/>
                </a:ext>
              </a:extLst>
            </p:cNvPr>
            <p:cNvGrpSpPr/>
            <p:nvPr/>
          </p:nvGrpSpPr>
          <p:grpSpPr>
            <a:xfrm>
              <a:off x="-25" y="1020108"/>
              <a:ext cx="8870898" cy="668893"/>
              <a:chOff x="215974" y="973216"/>
              <a:chExt cx="8870898" cy="668893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903E58B9-CF99-49FA-7AC9-8CCD280AE800}"/>
                  </a:ext>
                </a:extLst>
              </p:cNvPr>
              <p:cNvGrpSpPr/>
              <p:nvPr/>
            </p:nvGrpSpPr>
            <p:grpSpPr>
              <a:xfrm>
                <a:off x="215974" y="973216"/>
                <a:ext cx="8870898" cy="668893"/>
                <a:chOff x="1990125" y="3012076"/>
                <a:chExt cx="10912198" cy="822813"/>
              </a:xfrm>
            </p:grpSpPr>
            <p:grpSp>
              <p:nvGrpSpPr>
                <p:cNvPr id="4" name="Google Shape;4967;p126">
                  <a:extLst>
                    <a:ext uri="{FF2B5EF4-FFF2-40B4-BE49-F238E27FC236}">
                      <a16:creationId xmlns:a16="http://schemas.microsoft.com/office/drawing/2014/main" id="{E8764053-FAEC-1126-08B4-223E48633B33}"/>
                    </a:ext>
                  </a:extLst>
                </p:cNvPr>
                <p:cNvGrpSpPr/>
                <p:nvPr/>
              </p:nvGrpSpPr>
              <p:grpSpPr>
                <a:xfrm>
                  <a:off x="1990125" y="3012076"/>
                  <a:ext cx="10912198" cy="822813"/>
                  <a:chOff x="4411970" y="2726085"/>
                  <a:chExt cx="2568667" cy="193659"/>
                </a:xfrm>
                <a:solidFill>
                  <a:srgbClr val="C4DAFC"/>
                </a:solidFill>
              </p:grpSpPr>
              <p:sp>
                <p:nvSpPr>
                  <p:cNvPr id="5" name="Google Shape;4968;p126">
                    <a:extLst>
                      <a:ext uri="{FF2B5EF4-FFF2-40B4-BE49-F238E27FC236}">
                        <a16:creationId xmlns:a16="http://schemas.microsoft.com/office/drawing/2014/main" id="{42AC1343-15F3-4B6C-1052-E0759C88306D}"/>
                      </a:ext>
                    </a:extLst>
                  </p:cNvPr>
                  <p:cNvSpPr/>
                  <p:nvPr/>
                </p:nvSpPr>
                <p:spPr>
                  <a:xfrm>
                    <a:off x="4411970" y="2726085"/>
                    <a:ext cx="118796" cy="193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1" h="4289" extrusionOk="0">
                        <a:moveTo>
                          <a:pt x="450" y="0"/>
                        </a:moveTo>
                        <a:cubicBezTo>
                          <a:pt x="357" y="0"/>
                          <a:pt x="264" y="35"/>
                          <a:pt x="193" y="106"/>
                        </a:cubicBezTo>
                        <a:lnTo>
                          <a:pt x="1" y="298"/>
                        </a:lnTo>
                        <a:lnTo>
                          <a:pt x="1591" y="1886"/>
                        </a:lnTo>
                        <a:cubicBezTo>
                          <a:pt x="1732" y="2029"/>
                          <a:pt x="1732" y="2258"/>
                          <a:pt x="1591" y="2401"/>
                        </a:cubicBezTo>
                        <a:lnTo>
                          <a:pt x="1" y="3991"/>
                        </a:lnTo>
                        <a:lnTo>
                          <a:pt x="193" y="4183"/>
                        </a:lnTo>
                        <a:cubicBezTo>
                          <a:pt x="264" y="4253"/>
                          <a:pt x="357" y="4288"/>
                          <a:pt x="450" y="4288"/>
                        </a:cubicBezTo>
                        <a:cubicBezTo>
                          <a:pt x="543" y="4288"/>
                          <a:pt x="636" y="4253"/>
                          <a:pt x="707" y="4183"/>
                        </a:cubicBezTo>
                        <a:lnTo>
                          <a:pt x="2488" y="2401"/>
                        </a:lnTo>
                        <a:cubicBezTo>
                          <a:pt x="2630" y="2260"/>
                          <a:pt x="2630" y="2029"/>
                          <a:pt x="2488" y="1888"/>
                        </a:cubicBezTo>
                        <a:lnTo>
                          <a:pt x="707" y="106"/>
                        </a:lnTo>
                        <a:cubicBezTo>
                          <a:pt x="636" y="35"/>
                          <a:pt x="543" y="0"/>
                          <a:pt x="45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6" name="Google Shape;4969;p126">
                    <a:extLst>
                      <a:ext uri="{FF2B5EF4-FFF2-40B4-BE49-F238E27FC236}">
                        <a16:creationId xmlns:a16="http://schemas.microsoft.com/office/drawing/2014/main" id="{99DBE6C1-98EF-56D4-A8FD-89F26F5171F3}"/>
                      </a:ext>
                    </a:extLst>
                  </p:cNvPr>
                  <p:cNvSpPr/>
                  <p:nvPr/>
                </p:nvSpPr>
                <p:spPr>
                  <a:xfrm>
                    <a:off x="4426058" y="2791601"/>
                    <a:ext cx="36167" cy="62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" h="1387" extrusionOk="0">
                        <a:moveTo>
                          <a:pt x="176" y="0"/>
                        </a:moveTo>
                        <a:cubicBezTo>
                          <a:pt x="87" y="0"/>
                          <a:pt x="1" y="69"/>
                          <a:pt x="1" y="173"/>
                        </a:cubicBezTo>
                        <a:lnTo>
                          <a:pt x="1" y="1214"/>
                        </a:lnTo>
                        <a:cubicBezTo>
                          <a:pt x="1" y="1318"/>
                          <a:pt x="87" y="1386"/>
                          <a:pt x="176" y="1386"/>
                        </a:cubicBezTo>
                        <a:cubicBezTo>
                          <a:pt x="218" y="1386"/>
                          <a:pt x="262" y="1371"/>
                          <a:pt x="297" y="1335"/>
                        </a:cubicBezTo>
                        <a:lnTo>
                          <a:pt x="627" y="1006"/>
                        </a:lnTo>
                        <a:cubicBezTo>
                          <a:pt x="800" y="834"/>
                          <a:pt x="800" y="554"/>
                          <a:pt x="627" y="381"/>
                        </a:cubicBezTo>
                        <a:lnTo>
                          <a:pt x="297" y="51"/>
                        </a:lnTo>
                        <a:cubicBezTo>
                          <a:pt x="262" y="16"/>
                          <a:pt x="218" y="0"/>
                          <a:pt x="17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7" name="Google Shape;4970;p126">
                    <a:extLst>
                      <a:ext uri="{FF2B5EF4-FFF2-40B4-BE49-F238E27FC236}">
                        <a16:creationId xmlns:a16="http://schemas.microsoft.com/office/drawing/2014/main" id="{CD7EFCC1-E5FB-3C00-B528-AD1FF89B9AB8}"/>
                      </a:ext>
                    </a:extLst>
                  </p:cNvPr>
                  <p:cNvSpPr/>
                  <p:nvPr/>
                </p:nvSpPr>
                <p:spPr>
                  <a:xfrm>
                    <a:off x="6382366" y="2743920"/>
                    <a:ext cx="598271" cy="157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0" h="3499" extrusionOk="0">
                        <a:moveTo>
                          <a:pt x="1" y="0"/>
                        </a:moveTo>
                        <a:lnTo>
                          <a:pt x="1495" y="1494"/>
                        </a:lnTo>
                        <a:cubicBezTo>
                          <a:pt x="1635" y="1635"/>
                          <a:pt x="1635" y="1866"/>
                          <a:pt x="1495" y="2007"/>
                        </a:cubicBezTo>
                        <a:lnTo>
                          <a:pt x="2" y="3499"/>
                        </a:lnTo>
                        <a:lnTo>
                          <a:pt x="11527" y="3499"/>
                        </a:lnTo>
                        <a:lnTo>
                          <a:pt x="13250" y="1750"/>
                        </a:lnTo>
                        <a:lnTo>
                          <a:pt x="1152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tx2"/>
                      </a:solidFill>
                    </a:endParaRPr>
                  </a:p>
                </p:txBody>
              </p:sp>
            </p:grpSp>
            <p:sp>
              <p:nvSpPr>
                <p:cNvPr id="8" name="Google Shape;4970;p126">
                  <a:extLst>
                    <a:ext uri="{FF2B5EF4-FFF2-40B4-BE49-F238E27FC236}">
                      <a16:creationId xmlns:a16="http://schemas.microsoft.com/office/drawing/2014/main" id="{8D483A83-88D4-1BEF-7D0C-13982D08A6C6}"/>
                    </a:ext>
                  </a:extLst>
                </p:cNvPr>
                <p:cNvSpPr/>
                <p:nvPr/>
              </p:nvSpPr>
              <p:spPr>
                <a:xfrm>
                  <a:off x="4311807" y="3087852"/>
                  <a:ext cx="2541572" cy="67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0" h="3499" extrusionOk="0">
                      <a:moveTo>
                        <a:pt x="1" y="0"/>
                      </a:moveTo>
                      <a:lnTo>
                        <a:pt x="1495" y="1494"/>
                      </a:lnTo>
                      <a:cubicBezTo>
                        <a:pt x="1635" y="1635"/>
                        <a:pt x="1635" y="1866"/>
                        <a:pt x="1495" y="2007"/>
                      </a:cubicBezTo>
                      <a:lnTo>
                        <a:pt x="2" y="3499"/>
                      </a:lnTo>
                      <a:lnTo>
                        <a:pt x="11527" y="3499"/>
                      </a:lnTo>
                      <a:lnTo>
                        <a:pt x="13250" y="1750"/>
                      </a:lnTo>
                      <a:lnTo>
                        <a:pt x="11527" y="0"/>
                      </a:lnTo>
                      <a:close/>
                    </a:path>
                  </a:pathLst>
                </a:custGeom>
                <a:solidFill>
                  <a:srgbClr val="C4DA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" name="Google Shape;4970;p126">
                  <a:extLst>
                    <a:ext uri="{FF2B5EF4-FFF2-40B4-BE49-F238E27FC236}">
                      <a16:creationId xmlns:a16="http://schemas.microsoft.com/office/drawing/2014/main" id="{F0B001D6-30DD-D88B-C4DB-CCB8D4ABD6AF}"/>
                    </a:ext>
                  </a:extLst>
                </p:cNvPr>
                <p:cNvSpPr/>
                <p:nvPr/>
              </p:nvSpPr>
              <p:spPr>
                <a:xfrm>
                  <a:off x="2263468" y="3087851"/>
                  <a:ext cx="2541572" cy="67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0" h="3499" extrusionOk="0">
                      <a:moveTo>
                        <a:pt x="1" y="0"/>
                      </a:moveTo>
                      <a:lnTo>
                        <a:pt x="1495" y="1494"/>
                      </a:lnTo>
                      <a:cubicBezTo>
                        <a:pt x="1635" y="1635"/>
                        <a:pt x="1635" y="1866"/>
                        <a:pt x="1495" y="2007"/>
                      </a:cubicBezTo>
                      <a:lnTo>
                        <a:pt x="2" y="3499"/>
                      </a:lnTo>
                      <a:lnTo>
                        <a:pt x="11527" y="3499"/>
                      </a:lnTo>
                      <a:lnTo>
                        <a:pt x="13250" y="1750"/>
                      </a:lnTo>
                      <a:lnTo>
                        <a:pt x="11527" y="0"/>
                      </a:lnTo>
                      <a:close/>
                    </a:path>
                  </a:pathLst>
                </a:custGeom>
                <a:solidFill>
                  <a:srgbClr val="C4DA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2" name="Google Shape;4970;p126">
                <a:extLst>
                  <a:ext uri="{FF2B5EF4-FFF2-40B4-BE49-F238E27FC236}">
                    <a16:creationId xmlns:a16="http://schemas.microsoft.com/office/drawing/2014/main" id="{862B89CD-CFF7-E2EF-9C21-B421193CA603}"/>
                  </a:ext>
                </a:extLst>
              </p:cNvPr>
              <p:cNvSpPr/>
              <p:nvPr/>
            </p:nvSpPr>
            <p:spPr>
              <a:xfrm>
                <a:off x="3863673" y="1034816"/>
                <a:ext cx="2066131" cy="545690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3499" extrusionOk="0">
                    <a:moveTo>
                      <a:pt x="1" y="0"/>
                    </a:moveTo>
                    <a:lnTo>
                      <a:pt x="1495" y="1494"/>
                    </a:lnTo>
                    <a:cubicBezTo>
                      <a:pt x="1635" y="1635"/>
                      <a:pt x="1635" y="1866"/>
                      <a:pt x="1495" y="2007"/>
                    </a:cubicBezTo>
                    <a:lnTo>
                      <a:pt x="2" y="3499"/>
                    </a:lnTo>
                    <a:lnTo>
                      <a:pt x="11527" y="3499"/>
                    </a:lnTo>
                    <a:lnTo>
                      <a:pt x="13250" y="1750"/>
                    </a:lnTo>
                    <a:lnTo>
                      <a:pt x="11527" y="0"/>
                    </a:lnTo>
                    <a:close/>
                  </a:path>
                </a:pathLst>
              </a:custGeom>
              <a:solidFill>
                <a:srgbClr val="C4DA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" name="Google Shape;4970;p126">
              <a:extLst>
                <a:ext uri="{FF2B5EF4-FFF2-40B4-BE49-F238E27FC236}">
                  <a16:creationId xmlns:a16="http://schemas.microsoft.com/office/drawing/2014/main" id="{B2F26E33-26AF-D534-E8CC-05C6EC47B779}"/>
                </a:ext>
              </a:extLst>
            </p:cNvPr>
            <p:cNvSpPr/>
            <p:nvPr/>
          </p:nvSpPr>
          <p:spPr>
            <a:xfrm>
              <a:off x="5106297" y="1081708"/>
              <a:ext cx="2066131" cy="545690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C4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691" name="Google Shape;691;p60"/>
          <p:cNvGrpSpPr/>
          <p:nvPr/>
        </p:nvGrpSpPr>
        <p:grpSpPr>
          <a:xfrm>
            <a:off x="-25" y="0"/>
            <a:ext cx="9144020" cy="517338"/>
            <a:chOff x="-25" y="0"/>
            <a:chExt cx="9144020" cy="517338"/>
          </a:xfrm>
        </p:grpSpPr>
        <p:sp>
          <p:nvSpPr>
            <p:cNvPr id="692" name="Google Shape;692;p60"/>
            <p:cNvSpPr/>
            <p:nvPr/>
          </p:nvSpPr>
          <p:spPr>
            <a:xfrm>
              <a:off x="-25" y="0"/>
              <a:ext cx="9144020" cy="517338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60"/>
            <p:cNvGrpSpPr/>
            <p:nvPr/>
          </p:nvGrpSpPr>
          <p:grpSpPr>
            <a:xfrm>
              <a:off x="215975" y="204934"/>
              <a:ext cx="642950" cy="120600"/>
              <a:chOff x="215975" y="246409"/>
              <a:chExt cx="642950" cy="120600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215975" y="246409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477150" y="246409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738325" y="246409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718;p62">
            <a:extLst>
              <a:ext uri="{FF2B5EF4-FFF2-40B4-BE49-F238E27FC236}">
                <a16:creationId xmlns:a16="http://schemas.microsoft.com/office/drawing/2014/main" id="{3969B573-BD46-CEED-1E89-4763078E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2693" y="-29619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bg1"/>
                </a:solidFill>
              </a:rPr>
              <a:t>Challenge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5BEB1FB-EFDB-FBB5-DE8C-E87C2D8C23DB}"/>
              </a:ext>
            </a:extLst>
          </p:cNvPr>
          <p:cNvSpPr txBox="1"/>
          <p:nvPr/>
        </p:nvSpPr>
        <p:spPr>
          <a:xfrm>
            <a:off x="662995" y="1628677"/>
            <a:ext cx="746838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7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Lack of generalizability : Device-specific reconstruction algorithms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07D7F2F-5966-50A7-D53A-22EEA3A4AC68}"/>
              </a:ext>
            </a:extLst>
          </p:cNvPr>
          <p:cNvGrpSpPr/>
          <p:nvPr/>
        </p:nvGrpSpPr>
        <p:grpSpPr>
          <a:xfrm>
            <a:off x="117685" y="3103412"/>
            <a:ext cx="8870898" cy="668893"/>
            <a:chOff x="-25" y="1020108"/>
            <a:chExt cx="8870898" cy="668893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D3018EDF-42E7-3E71-2E1B-478F886E7E90}"/>
                </a:ext>
              </a:extLst>
            </p:cNvPr>
            <p:cNvGrpSpPr/>
            <p:nvPr/>
          </p:nvGrpSpPr>
          <p:grpSpPr>
            <a:xfrm>
              <a:off x="-25" y="1020108"/>
              <a:ext cx="8870898" cy="668893"/>
              <a:chOff x="215974" y="973216"/>
              <a:chExt cx="8870898" cy="668893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051B4CE6-2313-777A-5C49-74527304710A}"/>
                  </a:ext>
                </a:extLst>
              </p:cNvPr>
              <p:cNvGrpSpPr/>
              <p:nvPr/>
            </p:nvGrpSpPr>
            <p:grpSpPr>
              <a:xfrm>
                <a:off x="215974" y="973216"/>
                <a:ext cx="8870898" cy="668893"/>
                <a:chOff x="1990125" y="3012076"/>
                <a:chExt cx="10912198" cy="822813"/>
              </a:xfrm>
            </p:grpSpPr>
            <p:grpSp>
              <p:nvGrpSpPr>
                <p:cNvPr id="23" name="Google Shape;4967;p126">
                  <a:extLst>
                    <a:ext uri="{FF2B5EF4-FFF2-40B4-BE49-F238E27FC236}">
                      <a16:creationId xmlns:a16="http://schemas.microsoft.com/office/drawing/2014/main" id="{C504FAA2-D8AF-B9AB-0528-473EA0BCCC2B}"/>
                    </a:ext>
                  </a:extLst>
                </p:cNvPr>
                <p:cNvGrpSpPr/>
                <p:nvPr/>
              </p:nvGrpSpPr>
              <p:grpSpPr>
                <a:xfrm>
                  <a:off x="1990125" y="3012076"/>
                  <a:ext cx="10912198" cy="822813"/>
                  <a:chOff x="4411970" y="2726085"/>
                  <a:chExt cx="2568667" cy="193659"/>
                </a:xfrm>
                <a:solidFill>
                  <a:srgbClr val="C4DAFC"/>
                </a:solidFill>
              </p:grpSpPr>
              <p:sp>
                <p:nvSpPr>
                  <p:cNvPr id="26" name="Google Shape;4968;p126">
                    <a:extLst>
                      <a:ext uri="{FF2B5EF4-FFF2-40B4-BE49-F238E27FC236}">
                        <a16:creationId xmlns:a16="http://schemas.microsoft.com/office/drawing/2014/main" id="{B46F6ADD-1F61-2CD3-5364-65804AAC77C4}"/>
                      </a:ext>
                    </a:extLst>
                  </p:cNvPr>
                  <p:cNvSpPr/>
                  <p:nvPr/>
                </p:nvSpPr>
                <p:spPr>
                  <a:xfrm>
                    <a:off x="4411970" y="2726085"/>
                    <a:ext cx="118796" cy="193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1" h="4289" extrusionOk="0">
                        <a:moveTo>
                          <a:pt x="450" y="0"/>
                        </a:moveTo>
                        <a:cubicBezTo>
                          <a:pt x="357" y="0"/>
                          <a:pt x="264" y="35"/>
                          <a:pt x="193" y="106"/>
                        </a:cubicBezTo>
                        <a:lnTo>
                          <a:pt x="1" y="298"/>
                        </a:lnTo>
                        <a:lnTo>
                          <a:pt x="1591" y="1886"/>
                        </a:lnTo>
                        <a:cubicBezTo>
                          <a:pt x="1732" y="2029"/>
                          <a:pt x="1732" y="2258"/>
                          <a:pt x="1591" y="2401"/>
                        </a:cubicBezTo>
                        <a:lnTo>
                          <a:pt x="1" y="3991"/>
                        </a:lnTo>
                        <a:lnTo>
                          <a:pt x="193" y="4183"/>
                        </a:lnTo>
                        <a:cubicBezTo>
                          <a:pt x="264" y="4253"/>
                          <a:pt x="357" y="4288"/>
                          <a:pt x="450" y="4288"/>
                        </a:cubicBezTo>
                        <a:cubicBezTo>
                          <a:pt x="543" y="4288"/>
                          <a:pt x="636" y="4253"/>
                          <a:pt x="707" y="4183"/>
                        </a:cubicBezTo>
                        <a:lnTo>
                          <a:pt x="2488" y="2401"/>
                        </a:lnTo>
                        <a:cubicBezTo>
                          <a:pt x="2630" y="2260"/>
                          <a:pt x="2630" y="2029"/>
                          <a:pt x="2488" y="1888"/>
                        </a:cubicBezTo>
                        <a:lnTo>
                          <a:pt x="707" y="106"/>
                        </a:lnTo>
                        <a:cubicBezTo>
                          <a:pt x="636" y="35"/>
                          <a:pt x="543" y="0"/>
                          <a:pt x="45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4969;p126">
                    <a:extLst>
                      <a:ext uri="{FF2B5EF4-FFF2-40B4-BE49-F238E27FC236}">
                        <a16:creationId xmlns:a16="http://schemas.microsoft.com/office/drawing/2014/main" id="{A0B1077D-537F-8591-875A-44DDC5D36165}"/>
                      </a:ext>
                    </a:extLst>
                  </p:cNvPr>
                  <p:cNvSpPr/>
                  <p:nvPr/>
                </p:nvSpPr>
                <p:spPr>
                  <a:xfrm>
                    <a:off x="4426058" y="2791601"/>
                    <a:ext cx="36167" cy="62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" h="1387" extrusionOk="0">
                        <a:moveTo>
                          <a:pt x="176" y="0"/>
                        </a:moveTo>
                        <a:cubicBezTo>
                          <a:pt x="87" y="0"/>
                          <a:pt x="1" y="69"/>
                          <a:pt x="1" y="173"/>
                        </a:cubicBezTo>
                        <a:lnTo>
                          <a:pt x="1" y="1214"/>
                        </a:lnTo>
                        <a:cubicBezTo>
                          <a:pt x="1" y="1318"/>
                          <a:pt x="87" y="1386"/>
                          <a:pt x="176" y="1386"/>
                        </a:cubicBezTo>
                        <a:cubicBezTo>
                          <a:pt x="218" y="1386"/>
                          <a:pt x="262" y="1371"/>
                          <a:pt x="297" y="1335"/>
                        </a:cubicBezTo>
                        <a:lnTo>
                          <a:pt x="627" y="1006"/>
                        </a:lnTo>
                        <a:cubicBezTo>
                          <a:pt x="800" y="834"/>
                          <a:pt x="800" y="554"/>
                          <a:pt x="627" y="381"/>
                        </a:cubicBezTo>
                        <a:lnTo>
                          <a:pt x="297" y="51"/>
                        </a:lnTo>
                        <a:cubicBezTo>
                          <a:pt x="262" y="16"/>
                          <a:pt x="218" y="0"/>
                          <a:pt x="17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4970;p126">
                    <a:extLst>
                      <a:ext uri="{FF2B5EF4-FFF2-40B4-BE49-F238E27FC236}">
                        <a16:creationId xmlns:a16="http://schemas.microsoft.com/office/drawing/2014/main" id="{7C9A5EB0-6688-5AA0-56C7-E479A6A02531}"/>
                      </a:ext>
                    </a:extLst>
                  </p:cNvPr>
                  <p:cNvSpPr/>
                  <p:nvPr/>
                </p:nvSpPr>
                <p:spPr>
                  <a:xfrm>
                    <a:off x="6382366" y="2743920"/>
                    <a:ext cx="598271" cy="157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0" h="3499" extrusionOk="0">
                        <a:moveTo>
                          <a:pt x="1" y="0"/>
                        </a:moveTo>
                        <a:lnTo>
                          <a:pt x="1495" y="1494"/>
                        </a:lnTo>
                        <a:cubicBezTo>
                          <a:pt x="1635" y="1635"/>
                          <a:pt x="1635" y="1866"/>
                          <a:pt x="1495" y="2007"/>
                        </a:cubicBezTo>
                        <a:lnTo>
                          <a:pt x="2" y="3499"/>
                        </a:lnTo>
                        <a:lnTo>
                          <a:pt x="11527" y="3499"/>
                        </a:lnTo>
                        <a:lnTo>
                          <a:pt x="13250" y="1750"/>
                        </a:lnTo>
                        <a:lnTo>
                          <a:pt x="1152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4" name="Google Shape;4970;p126">
                  <a:extLst>
                    <a:ext uri="{FF2B5EF4-FFF2-40B4-BE49-F238E27FC236}">
                      <a16:creationId xmlns:a16="http://schemas.microsoft.com/office/drawing/2014/main" id="{0AC8684F-DB6A-1B3C-95A9-C531E06DEB31}"/>
                    </a:ext>
                  </a:extLst>
                </p:cNvPr>
                <p:cNvSpPr/>
                <p:nvPr/>
              </p:nvSpPr>
              <p:spPr>
                <a:xfrm>
                  <a:off x="4311807" y="3087852"/>
                  <a:ext cx="2541572" cy="67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0" h="3499" extrusionOk="0">
                      <a:moveTo>
                        <a:pt x="1" y="0"/>
                      </a:moveTo>
                      <a:lnTo>
                        <a:pt x="1495" y="1494"/>
                      </a:lnTo>
                      <a:cubicBezTo>
                        <a:pt x="1635" y="1635"/>
                        <a:pt x="1635" y="1866"/>
                        <a:pt x="1495" y="2007"/>
                      </a:cubicBezTo>
                      <a:lnTo>
                        <a:pt x="2" y="3499"/>
                      </a:lnTo>
                      <a:lnTo>
                        <a:pt x="11527" y="3499"/>
                      </a:lnTo>
                      <a:lnTo>
                        <a:pt x="13250" y="1750"/>
                      </a:lnTo>
                      <a:lnTo>
                        <a:pt x="11527" y="0"/>
                      </a:lnTo>
                      <a:close/>
                    </a:path>
                  </a:pathLst>
                </a:custGeom>
                <a:solidFill>
                  <a:srgbClr val="C4DA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970;p126">
                  <a:extLst>
                    <a:ext uri="{FF2B5EF4-FFF2-40B4-BE49-F238E27FC236}">
                      <a16:creationId xmlns:a16="http://schemas.microsoft.com/office/drawing/2014/main" id="{D2F301B8-00C7-8E28-6247-CD09B15F92EC}"/>
                    </a:ext>
                  </a:extLst>
                </p:cNvPr>
                <p:cNvSpPr/>
                <p:nvPr/>
              </p:nvSpPr>
              <p:spPr>
                <a:xfrm>
                  <a:off x="2263468" y="3087851"/>
                  <a:ext cx="2541572" cy="67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0" h="3499" extrusionOk="0">
                      <a:moveTo>
                        <a:pt x="1" y="0"/>
                      </a:moveTo>
                      <a:lnTo>
                        <a:pt x="1495" y="1494"/>
                      </a:lnTo>
                      <a:cubicBezTo>
                        <a:pt x="1635" y="1635"/>
                        <a:pt x="1635" y="1866"/>
                        <a:pt x="1495" y="2007"/>
                      </a:cubicBezTo>
                      <a:lnTo>
                        <a:pt x="2" y="3499"/>
                      </a:lnTo>
                      <a:lnTo>
                        <a:pt x="11527" y="3499"/>
                      </a:lnTo>
                      <a:lnTo>
                        <a:pt x="13250" y="1750"/>
                      </a:lnTo>
                      <a:lnTo>
                        <a:pt x="11527" y="0"/>
                      </a:lnTo>
                      <a:close/>
                    </a:path>
                  </a:pathLst>
                </a:custGeom>
                <a:solidFill>
                  <a:srgbClr val="C4DA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" name="Google Shape;4970;p126">
                <a:extLst>
                  <a:ext uri="{FF2B5EF4-FFF2-40B4-BE49-F238E27FC236}">
                    <a16:creationId xmlns:a16="http://schemas.microsoft.com/office/drawing/2014/main" id="{0689382C-AEF2-E39C-1070-C4F3CED966AB}"/>
                  </a:ext>
                </a:extLst>
              </p:cNvPr>
              <p:cNvSpPr/>
              <p:nvPr/>
            </p:nvSpPr>
            <p:spPr>
              <a:xfrm>
                <a:off x="3863673" y="1034816"/>
                <a:ext cx="2066131" cy="545690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3499" extrusionOk="0">
                    <a:moveTo>
                      <a:pt x="1" y="0"/>
                    </a:moveTo>
                    <a:lnTo>
                      <a:pt x="1495" y="1494"/>
                    </a:lnTo>
                    <a:cubicBezTo>
                      <a:pt x="1635" y="1635"/>
                      <a:pt x="1635" y="1866"/>
                      <a:pt x="1495" y="2007"/>
                    </a:cubicBezTo>
                    <a:lnTo>
                      <a:pt x="2" y="3499"/>
                    </a:lnTo>
                    <a:lnTo>
                      <a:pt x="11527" y="3499"/>
                    </a:lnTo>
                    <a:lnTo>
                      <a:pt x="13250" y="1750"/>
                    </a:lnTo>
                    <a:lnTo>
                      <a:pt x="11527" y="0"/>
                    </a:lnTo>
                    <a:close/>
                  </a:path>
                </a:pathLst>
              </a:custGeom>
              <a:solidFill>
                <a:srgbClr val="C4DA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4970;p126">
              <a:extLst>
                <a:ext uri="{FF2B5EF4-FFF2-40B4-BE49-F238E27FC236}">
                  <a16:creationId xmlns:a16="http://schemas.microsoft.com/office/drawing/2014/main" id="{995F8F84-D35A-AE53-0B9B-75020369D628}"/>
                </a:ext>
              </a:extLst>
            </p:cNvPr>
            <p:cNvSpPr/>
            <p:nvPr/>
          </p:nvSpPr>
          <p:spPr>
            <a:xfrm>
              <a:off x="5106297" y="1081708"/>
              <a:ext cx="2066131" cy="545690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C4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1B794B0-D7CA-8F06-7203-05ED930DFD81}"/>
              </a:ext>
            </a:extLst>
          </p:cNvPr>
          <p:cNvSpPr txBox="1"/>
          <p:nvPr/>
        </p:nvSpPr>
        <p:spPr>
          <a:xfrm>
            <a:off x="750157" y="3238238"/>
            <a:ext cx="828579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700" dirty="0">
                <a:solidFill>
                  <a:schemeClr val="tx2"/>
                </a:solidFill>
                <a:latin typeface="Alata" panose="02020500000000000000" charset="0"/>
                <a:cs typeface="Alata" panose="02020500000000000000" charset="0"/>
              </a:rPr>
              <a:t>Inaccurate placement of electrode by patients at home, even health professionals</a:t>
            </a:r>
          </a:p>
          <a:p>
            <a:pPr marL="0" indent="0">
              <a:buNone/>
            </a:pPr>
            <a:endParaRPr lang="en-US" altLang="zh-TW" sz="1700" dirty="0">
              <a:solidFill>
                <a:schemeClr val="tx2"/>
              </a:solidFill>
              <a:latin typeface="Alata" panose="02020500000000000000" charset="0"/>
              <a:cs typeface="Alata" panose="02020500000000000000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1DAD3B-CEB6-2751-A788-95546264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20" y="4727226"/>
            <a:ext cx="1442551" cy="3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48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1706</Words>
  <Application>Microsoft Office PowerPoint</Application>
  <PresentationFormat>如螢幕大小 (16:9)</PresentationFormat>
  <Paragraphs>202</Paragraphs>
  <Slides>35</Slides>
  <Notes>35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Montserrat Light</vt:lpstr>
      <vt:lpstr>Montserrat</vt:lpstr>
      <vt:lpstr>Times New Roman</vt:lpstr>
      <vt:lpstr>Arial</vt:lpstr>
      <vt:lpstr>Alata</vt:lpstr>
      <vt:lpstr>Wingdings</vt:lpstr>
      <vt:lpstr>Healthcare Center Website by Slidesgo</vt:lpstr>
      <vt:lpstr>Self-Positioning Universal 12-lead ECG (electrocardiogram) Reconstruction System</vt:lpstr>
      <vt:lpstr>PowerPoint 簡報</vt:lpstr>
      <vt:lpstr>How can AutoleadX do ?</vt:lpstr>
      <vt:lpstr>PowerPoint 簡報</vt:lpstr>
      <vt:lpstr>PowerPoint 簡報</vt:lpstr>
      <vt:lpstr>PowerPoint 簡報</vt:lpstr>
      <vt:lpstr>PowerPoint 簡報</vt:lpstr>
      <vt:lpstr>Challenge</vt:lpstr>
      <vt:lpstr>Challenge</vt:lpstr>
      <vt:lpstr>Solution</vt:lpstr>
      <vt:lpstr>Self-positioning ECG model</vt:lpstr>
      <vt:lpstr>Innovative  Solution</vt:lpstr>
      <vt:lpstr>Model learning</vt:lpstr>
      <vt:lpstr>Model learning</vt:lpstr>
      <vt:lpstr>Model learning</vt:lpstr>
      <vt:lpstr>Model learning</vt:lpstr>
      <vt:lpstr>Model learning</vt:lpstr>
      <vt:lpstr>Model learning</vt:lpstr>
      <vt:lpstr>Model learning</vt:lpstr>
      <vt:lpstr>Model learning</vt:lpstr>
      <vt:lpstr>Model learning</vt:lpstr>
      <vt:lpstr>Our Method</vt:lpstr>
      <vt:lpstr>Input</vt:lpstr>
      <vt:lpstr>Encoder</vt:lpstr>
      <vt:lpstr>Decoder</vt:lpstr>
      <vt:lpstr>Decoder (Cont’d)</vt:lpstr>
      <vt:lpstr>Training Objective - 1</vt:lpstr>
      <vt:lpstr>Training Objective - 2</vt:lpstr>
      <vt:lpstr>Training Objective - 3</vt:lpstr>
      <vt:lpstr>Result</vt:lpstr>
      <vt:lpstr>Result (Cont’d)</vt:lpstr>
      <vt:lpstr>Our technology</vt:lpstr>
      <vt:lpstr>Our Website</vt:lpstr>
      <vt:lpstr>Impact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Self-Positioning Universal 12-lead ECG (electrocardiogram) Reconstruction System</dc:title>
  <cp:lastModifiedBy>雅萱 朱</cp:lastModifiedBy>
  <cp:revision>39</cp:revision>
  <dcterms:modified xsi:type="dcterms:W3CDTF">2025-02-21T23:56:40Z</dcterms:modified>
</cp:coreProperties>
</file>